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87"/>
  </p:notesMasterIdLst>
  <p:sldIdLst>
    <p:sldId id="256" r:id="rId2"/>
    <p:sldId id="257" r:id="rId3"/>
    <p:sldId id="329" r:id="rId4"/>
    <p:sldId id="330" r:id="rId5"/>
    <p:sldId id="259" r:id="rId6"/>
    <p:sldId id="260" r:id="rId7"/>
    <p:sldId id="261" r:id="rId8"/>
    <p:sldId id="262" r:id="rId9"/>
    <p:sldId id="263" r:id="rId10"/>
    <p:sldId id="264" r:id="rId11"/>
    <p:sldId id="265" r:id="rId12"/>
    <p:sldId id="266" r:id="rId13"/>
    <p:sldId id="267" r:id="rId14"/>
    <p:sldId id="268" r:id="rId15"/>
    <p:sldId id="328" r:id="rId16"/>
    <p:sldId id="296" r:id="rId17"/>
    <p:sldId id="298" r:id="rId18"/>
    <p:sldId id="334" r:id="rId19"/>
    <p:sldId id="281" r:id="rId20"/>
    <p:sldId id="299" r:id="rId21"/>
    <p:sldId id="300" r:id="rId22"/>
    <p:sldId id="304" r:id="rId23"/>
    <p:sldId id="309" r:id="rId24"/>
    <p:sldId id="308" r:id="rId25"/>
    <p:sldId id="305" r:id="rId26"/>
    <p:sldId id="312" r:id="rId27"/>
    <p:sldId id="306" r:id="rId28"/>
    <p:sldId id="307" r:id="rId29"/>
    <p:sldId id="336" r:id="rId30"/>
    <p:sldId id="337" r:id="rId31"/>
    <p:sldId id="342" r:id="rId32"/>
    <p:sldId id="343" r:id="rId33"/>
    <p:sldId id="270" r:id="rId34"/>
    <p:sldId id="331" r:id="rId35"/>
    <p:sldId id="332" r:id="rId36"/>
    <p:sldId id="271" r:id="rId37"/>
    <p:sldId id="273" r:id="rId38"/>
    <p:sldId id="274" r:id="rId39"/>
    <p:sldId id="272" r:id="rId40"/>
    <p:sldId id="279" r:id="rId41"/>
    <p:sldId id="275" r:id="rId42"/>
    <p:sldId id="316" r:id="rId43"/>
    <p:sldId id="278" r:id="rId44"/>
    <p:sldId id="333" r:id="rId45"/>
    <p:sldId id="335" r:id="rId46"/>
    <p:sldId id="276" r:id="rId47"/>
    <p:sldId id="277" r:id="rId48"/>
    <p:sldId id="280" r:id="rId49"/>
    <p:sldId id="301" r:id="rId50"/>
    <p:sldId id="313" r:id="rId51"/>
    <p:sldId id="314" r:id="rId52"/>
    <p:sldId id="315" r:id="rId53"/>
    <p:sldId id="318" r:id="rId54"/>
    <p:sldId id="319" r:id="rId55"/>
    <p:sldId id="320" r:id="rId56"/>
    <p:sldId id="321" r:id="rId57"/>
    <p:sldId id="317" r:id="rId58"/>
    <p:sldId id="285" r:id="rId59"/>
    <p:sldId id="302" r:id="rId60"/>
    <p:sldId id="322" r:id="rId61"/>
    <p:sldId id="303" r:id="rId62"/>
    <p:sldId id="286" r:id="rId63"/>
    <p:sldId id="287" r:id="rId64"/>
    <p:sldId id="288" r:id="rId65"/>
    <p:sldId id="289" r:id="rId66"/>
    <p:sldId id="290" r:id="rId67"/>
    <p:sldId id="291" r:id="rId68"/>
    <p:sldId id="292" r:id="rId69"/>
    <p:sldId id="293" r:id="rId70"/>
    <p:sldId id="294" r:id="rId71"/>
    <p:sldId id="295" r:id="rId72"/>
    <p:sldId id="282" r:id="rId73"/>
    <p:sldId id="283" r:id="rId74"/>
    <p:sldId id="284" r:id="rId75"/>
    <p:sldId id="310" r:id="rId76"/>
    <p:sldId id="311" r:id="rId77"/>
    <p:sldId id="324" r:id="rId78"/>
    <p:sldId id="325" r:id="rId79"/>
    <p:sldId id="326" r:id="rId80"/>
    <p:sldId id="327" r:id="rId81"/>
    <p:sldId id="340" r:id="rId82"/>
    <p:sldId id="341" r:id="rId83"/>
    <p:sldId id="338" r:id="rId84"/>
    <p:sldId id="339" r:id="rId85"/>
    <p:sldId id="258" r:id="rId86"/>
  </p:sldIdLst>
  <p:sldSz cx="9144000" cy="6858000" type="screen4x3"/>
  <p:notesSz cx="6858000" cy="9144000"/>
  <p:embeddedFontLst>
    <p:embeddedFont>
      <p:font typeface="Arvo" panose="020B0604020202020204" charset="0"/>
      <p:regular r:id="rId88"/>
      <p:bold r:id="rId89"/>
      <p:italic r:id="rId90"/>
      <p:boldItalic r:id="rId91"/>
    </p:embeddedFont>
    <p:embeddedFont>
      <p:font typeface="Cambria Math" panose="02040503050406030204" pitchFamily="18" charset="0"/>
      <p:regular r:id="rId92"/>
    </p:embeddedFont>
    <p:embeddedFont>
      <p:font typeface="Cousine" panose="020B0604020202020204" charset="0"/>
      <p:regular r:id="rId93"/>
      <p:bold r:id="rId94"/>
      <p:italic r:id="rId95"/>
      <p:boldItalic r:id="rId96"/>
    </p:embeddedFont>
    <p:embeddedFont>
      <p:font typeface="Economica" panose="020B0604020202020204" charset="0"/>
      <p:regular r:id="rId97"/>
      <p:bold r:id="rId98"/>
      <p:italic r:id="rId99"/>
      <p:boldItalic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C07F1D-E9BB-4AE3-AA4F-3E6F96BBE6BD}">
          <p14:sldIdLst>
            <p14:sldId id="256"/>
            <p14:sldId id="257"/>
            <p14:sldId id="329"/>
            <p14:sldId id="330"/>
            <p14:sldId id="259"/>
            <p14:sldId id="260"/>
            <p14:sldId id="261"/>
            <p14:sldId id="262"/>
            <p14:sldId id="263"/>
            <p14:sldId id="264"/>
            <p14:sldId id="265"/>
            <p14:sldId id="266"/>
            <p14:sldId id="267"/>
            <p14:sldId id="268"/>
            <p14:sldId id="328"/>
            <p14:sldId id="296"/>
            <p14:sldId id="298"/>
            <p14:sldId id="334"/>
            <p14:sldId id="281"/>
            <p14:sldId id="299"/>
            <p14:sldId id="300"/>
            <p14:sldId id="304"/>
            <p14:sldId id="309"/>
            <p14:sldId id="308"/>
            <p14:sldId id="305"/>
            <p14:sldId id="312"/>
            <p14:sldId id="306"/>
            <p14:sldId id="307"/>
            <p14:sldId id="336"/>
            <p14:sldId id="337"/>
            <p14:sldId id="342"/>
            <p14:sldId id="343"/>
            <p14:sldId id="270"/>
            <p14:sldId id="331"/>
            <p14:sldId id="332"/>
            <p14:sldId id="271"/>
            <p14:sldId id="273"/>
            <p14:sldId id="274"/>
            <p14:sldId id="272"/>
            <p14:sldId id="279"/>
            <p14:sldId id="275"/>
            <p14:sldId id="316"/>
            <p14:sldId id="278"/>
            <p14:sldId id="333"/>
            <p14:sldId id="335"/>
            <p14:sldId id="276"/>
            <p14:sldId id="277"/>
            <p14:sldId id="280"/>
            <p14:sldId id="301"/>
            <p14:sldId id="313"/>
            <p14:sldId id="314"/>
            <p14:sldId id="315"/>
            <p14:sldId id="318"/>
            <p14:sldId id="319"/>
            <p14:sldId id="320"/>
            <p14:sldId id="321"/>
            <p14:sldId id="317"/>
            <p14:sldId id="285"/>
            <p14:sldId id="302"/>
            <p14:sldId id="322"/>
            <p14:sldId id="303"/>
            <p14:sldId id="286"/>
            <p14:sldId id="287"/>
            <p14:sldId id="288"/>
            <p14:sldId id="289"/>
            <p14:sldId id="290"/>
            <p14:sldId id="291"/>
            <p14:sldId id="292"/>
            <p14:sldId id="293"/>
            <p14:sldId id="294"/>
            <p14:sldId id="295"/>
            <p14:sldId id="282"/>
            <p14:sldId id="283"/>
            <p14:sldId id="284"/>
            <p14:sldId id="310"/>
            <p14:sldId id="311"/>
            <p14:sldId id="324"/>
            <p14:sldId id="325"/>
            <p14:sldId id="326"/>
            <p14:sldId id="327"/>
            <p14:sldId id="340"/>
            <p14:sldId id="341"/>
            <p14:sldId id="338"/>
            <p14:sldId id="339"/>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12"/>
    <a:srgbClr val="009900"/>
    <a:srgbClr val="CCECFF"/>
    <a:srgbClr val="E5DEDB"/>
    <a:srgbClr val="F1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4CB9C2-E67B-4337-B2A2-2EC0AC5CB35B}" v="320" dt="2024-03-08T05:09:47.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49" autoAdjust="0"/>
  </p:normalViewPr>
  <p:slideViewPr>
    <p:cSldViewPr snapToGrid="0">
      <p:cViewPr>
        <p:scale>
          <a:sx n="73" d="100"/>
          <a:sy n="73" d="100"/>
        </p:scale>
        <p:origin x="996" y="76"/>
      </p:cViewPr>
      <p:guideLst/>
    </p:cSldViewPr>
  </p:slideViewPr>
  <p:outlineViewPr>
    <p:cViewPr>
      <p:scale>
        <a:sx n="33" d="100"/>
        <a:sy n="33" d="100"/>
      </p:scale>
      <p:origin x="0" y="-40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Mayur Shah" userId="ff8f693a-7bf6-40db-b5bb-7017fc69b4c1" providerId="ADAL" clId="{1D4CB9C2-E67B-4337-B2A2-2EC0AC5CB35B}"/>
    <pc:docChg chg="undo custSel addSld delSld modSld modSection">
      <pc:chgData name="Nihar Mayur Shah" userId="ff8f693a-7bf6-40db-b5bb-7017fc69b4c1" providerId="ADAL" clId="{1D4CB9C2-E67B-4337-B2A2-2EC0AC5CB35B}" dt="2024-03-08T05:09:47.608" v="2698" actId="20577"/>
      <pc:docMkLst>
        <pc:docMk/>
      </pc:docMkLst>
      <pc:sldChg chg="modSp">
        <pc:chgData name="Nihar Mayur Shah" userId="ff8f693a-7bf6-40db-b5bb-7017fc69b4c1" providerId="ADAL" clId="{1D4CB9C2-E67B-4337-B2A2-2EC0AC5CB35B}" dt="2024-03-08T05:09:47.608" v="2698" actId="20577"/>
        <pc:sldMkLst>
          <pc:docMk/>
          <pc:sldMk cId="2227673447" sldId="324"/>
        </pc:sldMkLst>
        <pc:spChg chg="mod">
          <ac:chgData name="Nihar Mayur Shah" userId="ff8f693a-7bf6-40db-b5bb-7017fc69b4c1" providerId="ADAL" clId="{1D4CB9C2-E67B-4337-B2A2-2EC0AC5CB35B}" dt="2024-03-08T05:09:47.608" v="2698" actId="20577"/>
          <ac:spMkLst>
            <pc:docMk/>
            <pc:sldMk cId="2227673447" sldId="324"/>
            <ac:spMk id="3" creationId="{D18AE0E9-423B-595C-9991-5AB62B7EDD09}"/>
          </ac:spMkLst>
        </pc:spChg>
      </pc:sldChg>
      <pc:sldChg chg="modSp mod">
        <pc:chgData name="Nihar Mayur Shah" userId="ff8f693a-7bf6-40db-b5bb-7017fc69b4c1" providerId="ADAL" clId="{1D4CB9C2-E67B-4337-B2A2-2EC0AC5CB35B}" dt="2024-03-04T15:46:53.373" v="2697" actId="1076"/>
        <pc:sldMkLst>
          <pc:docMk/>
          <pc:sldMk cId="729577920" sldId="331"/>
        </pc:sldMkLst>
        <pc:picChg chg="mod">
          <ac:chgData name="Nihar Mayur Shah" userId="ff8f693a-7bf6-40db-b5bb-7017fc69b4c1" providerId="ADAL" clId="{1D4CB9C2-E67B-4337-B2A2-2EC0AC5CB35B}" dt="2024-03-04T15:46:53.373" v="2697" actId="1076"/>
          <ac:picMkLst>
            <pc:docMk/>
            <pc:sldMk cId="729577920" sldId="331"/>
            <ac:picMk id="6" creationId="{8315806A-49FC-889C-BDE1-A9F981A1BFC4}"/>
          </ac:picMkLst>
        </pc:picChg>
      </pc:sldChg>
      <pc:sldChg chg="modSp mod">
        <pc:chgData name="Nihar Mayur Shah" userId="ff8f693a-7bf6-40db-b5bb-7017fc69b4c1" providerId="ADAL" clId="{1D4CB9C2-E67B-4337-B2A2-2EC0AC5CB35B}" dt="2024-03-04T05:50:08.713" v="956" actId="20577"/>
        <pc:sldMkLst>
          <pc:docMk/>
          <pc:sldMk cId="2767662577" sldId="337"/>
        </pc:sldMkLst>
        <pc:spChg chg="mod">
          <ac:chgData name="Nihar Mayur Shah" userId="ff8f693a-7bf6-40db-b5bb-7017fc69b4c1" providerId="ADAL" clId="{1D4CB9C2-E67B-4337-B2A2-2EC0AC5CB35B}" dt="2024-03-04T05:50:08.713" v="956" actId="20577"/>
          <ac:spMkLst>
            <pc:docMk/>
            <pc:sldMk cId="2767662577" sldId="337"/>
            <ac:spMk id="3" creationId="{969E0976-10C6-4A55-B877-57A2E5A01173}"/>
          </ac:spMkLst>
        </pc:spChg>
      </pc:sldChg>
      <pc:sldChg chg="addSp delSp modSp new mod">
        <pc:chgData name="Nihar Mayur Shah" userId="ff8f693a-7bf6-40db-b5bb-7017fc69b4c1" providerId="ADAL" clId="{1D4CB9C2-E67B-4337-B2A2-2EC0AC5CB35B}" dt="2024-03-04T07:43:08.568" v="1897" actId="6549"/>
        <pc:sldMkLst>
          <pc:docMk/>
          <pc:sldMk cId="604407882" sldId="342"/>
        </pc:sldMkLst>
        <pc:spChg chg="add del mod">
          <ac:chgData name="Nihar Mayur Shah" userId="ff8f693a-7bf6-40db-b5bb-7017fc69b4c1" providerId="ADAL" clId="{1D4CB9C2-E67B-4337-B2A2-2EC0AC5CB35B}" dt="2024-03-04T05:51:19.175" v="973" actId="20577"/>
          <ac:spMkLst>
            <pc:docMk/>
            <pc:sldMk cId="604407882" sldId="342"/>
            <ac:spMk id="2" creationId="{F7459725-C69B-41BE-D3CA-E2BCC181E761}"/>
          </ac:spMkLst>
        </pc:spChg>
        <pc:spChg chg="mod">
          <ac:chgData name="Nihar Mayur Shah" userId="ff8f693a-7bf6-40db-b5bb-7017fc69b4c1" providerId="ADAL" clId="{1D4CB9C2-E67B-4337-B2A2-2EC0AC5CB35B}" dt="2024-03-04T07:43:08.568" v="1897" actId="6549"/>
          <ac:spMkLst>
            <pc:docMk/>
            <pc:sldMk cId="604407882" sldId="342"/>
            <ac:spMk id="3" creationId="{8EE8EA56-7A3F-B83F-AD10-F5D40B4FC2D1}"/>
          </ac:spMkLst>
        </pc:spChg>
      </pc:sldChg>
      <pc:sldChg chg="new del">
        <pc:chgData name="Nihar Mayur Shah" userId="ff8f693a-7bf6-40db-b5bb-7017fc69b4c1" providerId="ADAL" clId="{1D4CB9C2-E67B-4337-B2A2-2EC0AC5CB35B}" dt="2024-03-04T05:50:56.786" v="958" actId="47"/>
        <pc:sldMkLst>
          <pc:docMk/>
          <pc:sldMk cId="3441330691" sldId="342"/>
        </pc:sldMkLst>
      </pc:sldChg>
      <pc:sldChg chg="modSp new mod">
        <pc:chgData name="Nihar Mayur Shah" userId="ff8f693a-7bf6-40db-b5bb-7017fc69b4c1" providerId="ADAL" clId="{1D4CB9C2-E67B-4337-B2A2-2EC0AC5CB35B}" dt="2024-03-04T09:16:57.183" v="2696" actId="313"/>
        <pc:sldMkLst>
          <pc:docMk/>
          <pc:sldMk cId="2506930010" sldId="343"/>
        </pc:sldMkLst>
        <pc:spChg chg="mod">
          <ac:chgData name="Nihar Mayur Shah" userId="ff8f693a-7bf6-40db-b5bb-7017fc69b4c1" providerId="ADAL" clId="{1D4CB9C2-E67B-4337-B2A2-2EC0AC5CB35B}" dt="2024-03-04T09:16:57.183" v="2696" actId="313"/>
          <ac:spMkLst>
            <pc:docMk/>
            <pc:sldMk cId="2506930010" sldId="343"/>
            <ac:spMk id="3" creationId="{0386DF25-AE76-3BB6-F7D3-353941463F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F66-7477-4F75-A7C8-D4C5E0AC3FC2}" type="datetimeFigureOut">
              <a:rPr lang="en-US" smtClean="0"/>
              <a:t>3/8/2024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0910B-D9FF-4267-A7E5-4ACFEE2FC693}" type="slidenum">
              <a:rPr lang="en-US" smtClean="0"/>
              <a:t>‹#›</a:t>
            </a:fld>
            <a:endParaRPr lang="en-US"/>
          </a:p>
        </p:txBody>
      </p:sp>
    </p:spTree>
    <p:extLst>
      <p:ext uri="{BB962C8B-B14F-4D97-AF65-F5344CB8AC3E}">
        <p14:creationId xmlns:p14="http://schemas.microsoft.com/office/powerpoint/2010/main" val="198516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deed.en_US"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reativecommons.org/licenses/by/4.0/deed.en_US"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 name="Rectangle 38"/>
          <p:cNvSpPr/>
          <p:nvPr userDrawn="1"/>
        </p:nvSpPr>
        <p:spPr>
          <a:xfrm>
            <a:off x="208869" y="1121801"/>
            <a:ext cx="270000" cy="270000"/>
          </a:xfrm>
          <a:prstGeom prst="rect">
            <a:avLst/>
          </a:prstGeom>
          <a:solidFill>
            <a:schemeClr val="bg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userDrawn="1"/>
        </p:nvSpPr>
        <p:spPr>
          <a:xfrm>
            <a:off x="-51536" y="1121801"/>
            <a:ext cx="270000" cy="270000"/>
          </a:xfrm>
          <a:prstGeom prst="rect">
            <a:avLst/>
          </a:prstGeom>
          <a:solidFill>
            <a:schemeClr val="accent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userDrawn="1"/>
        </p:nvSpPr>
        <p:spPr>
          <a:xfrm>
            <a:off x="730204" y="1121801"/>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userDrawn="1"/>
        </p:nvSpPr>
        <p:spPr>
          <a:xfrm>
            <a:off x="1785766" y="884837"/>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1514581" y="884837"/>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1244655"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991663" y="884837"/>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730204" y="884837"/>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208869"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userDrawn="1"/>
        </p:nvSpPr>
        <p:spPr>
          <a:xfrm>
            <a:off x="-51536" y="884837"/>
            <a:ext cx="270000" cy="27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2320594" y="621750"/>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userDrawn="1"/>
        </p:nvSpPr>
        <p:spPr>
          <a:xfrm>
            <a:off x="2053180" y="621750"/>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8" name="Rectangle 27"/>
          <p:cNvSpPr/>
          <p:nvPr userDrawn="1"/>
        </p:nvSpPr>
        <p:spPr>
          <a:xfrm>
            <a:off x="1785766" y="621750"/>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userDrawn="1"/>
        </p:nvSpPr>
        <p:spPr>
          <a:xfrm>
            <a:off x="1514581" y="621750"/>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ctrTitle"/>
          </p:nvPr>
        </p:nvSpPr>
        <p:spPr>
          <a:xfrm>
            <a:off x="1143000" y="1291698"/>
            <a:ext cx="6858000" cy="2387600"/>
          </a:xfrm>
        </p:spPr>
        <p:txBody>
          <a:bodyPr anchor="b"/>
          <a:lstStyle>
            <a:lvl1pPr algn="ctr">
              <a:defRPr sz="60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771373"/>
            <a:ext cx="6858000" cy="1655762"/>
          </a:xfrm>
        </p:spPr>
        <p:txBody>
          <a:bodyPr>
            <a:normAutofit/>
          </a:bodyPr>
          <a:lstStyle>
            <a:lvl1pPr marL="0" indent="0" algn="ctr">
              <a:buNone/>
              <a:defRPr sz="4000" b="1" spc="300">
                <a:solidFill>
                  <a:schemeClr val="accent2"/>
                </a:solidFill>
                <a:latin typeface="Economica" panose="0200050604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Text Box 2"/>
          <p:cNvSpPr txBox="1">
            <a:spLocks noChangeArrowheads="1"/>
          </p:cNvSpPr>
          <p:nvPr/>
        </p:nvSpPr>
        <p:spPr bwMode="auto">
          <a:xfrm>
            <a:off x="697077" y="18008"/>
            <a:ext cx="2307426" cy="819150"/>
          </a:xfrm>
          <a:prstGeom prst="rect">
            <a:avLst/>
          </a:prstGeom>
          <a:noFill/>
          <a:ln w="9525">
            <a:noFill/>
            <a:miter lim="800000"/>
            <a:headEnd/>
            <a:tailEnd/>
          </a:ln>
        </p:spPr>
        <p:txBody>
          <a:bodyPr rot="0" vert="horz" wrap="square" lIns="0" tIns="0" rIns="0" bIns="0" anchor="t" anchorCtr="0">
            <a:noAutofit/>
          </a:bodyPr>
          <a:lstStyle/>
          <a:p>
            <a:pPr>
              <a:lnSpc>
                <a:spcPts val="1800"/>
              </a:lnSpc>
            </a:pPr>
            <a:r>
              <a:rPr lang="en-US" sz="14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Indian Institute of Science</a:t>
            </a:r>
          </a:p>
          <a:p>
            <a:pPr>
              <a:lnSpc>
                <a:spcPts val="1400"/>
              </a:lnSpc>
              <a:spcAft>
                <a:spcPts val="300"/>
              </a:spcAft>
            </a:pPr>
            <a:r>
              <a:rPr lang="en-US" sz="11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Bangalore, India</a:t>
            </a:r>
            <a:endParaRPr lang="en-US" sz="10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spcAft>
                <a:spcPts val="200"/>
              </a:spcAft>
            </a:pPr>
            <a:r>
              <a:rPr lang="hi-IN" sz="1000" b="1" dirty="0">
                <a:solidFill>
                  <a:schemeClr val="accent1">
                    <a:lumMod val="75000"/>
                  </a:schemeClr>
                </a:solidFill>
                <a:latin typeface="Arvo" panose="02000000000000000000" pitchFamily="2" charset="0"/>
                <a:ea typeface="Calibri" panose="020F0502020204030204" pitchFamily="34" charset="0"/>
              </a:rPr>
              <a:t>भारतीय विज्ञान संस्थान</a:t>
            </a:r>
            <a:endParaRPr lang="en-US" sz="11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pPr>
            <a:r>
              <a:rPr lang="hi-IN" sz="1000" dirty="0" err="1">
                <a:solidFill>
                  <a:schemeClr val="accent1">
                    <a:lumMod val="75000"/>
                  </a:schemeClr>
                </a:solidFill>
                <a:latin typeface="Arvo" panose="02000000000000000000" pitchFamily="2" charset="0"/>
                <a:ea typeface="Calibri" panose="020F0502020204030204" pitchFamily="34" charset="0"/>
              </a:rPr>
              <a:t>बंगलौर</a:t>
            </a:r>
            <a:r>
              <a:rPr lang="en-US" sz="10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a:t>
            </a:r>
            <a:r>
              <a:rPr lang="hi-IN" sz="1000" dirty="0">
                <a:solidFill>
                  <a:schemeClr val="accent1">
                    <a:lumMod val="75000"/>
                  </a:schemeClr>
                </a:solidFill>
                <a:latin typeface="Arvo" panose="02000000000000000000" pitchFamily="2" charset="0"/>
                <a:ea typeface="Calibri" panose="020F0502020204030204" pitchFamily="34" charset="0"/>
              </a:rPr>
              <a:t> भारत</a:t>
            </a:r>
            <a:endParaRPr lang="en-US" sz="11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ct val="107000"/>
              </a:lnSpc>
            </a:pPr>
            <a:r>
              <a:rPr lang="en-US" sz="8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 </a:t>
            </a:r>
            <a:endParaRPr lang="en-US" sz="1000" dirty="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p:txBody>
      </p:sp>
      <p:pic>
        <p:nvPicPr>
          <p:cNvPr id="21" name="Picture 20" descr="http://www.iisc.ernet.in/fa/images/IIsc_logo.jpg"/>
          <p:cNvPicPr/>
          <p:nvPr/>
        </p:nvPicPr>
        <p:blipFill>
          <a:blip r:embed="rId2" cstate="print">
            <a:duotone>
              <a:srgbClr val="9C6A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76" y="79782"/>
            <a:ext cx="684000" cy="720000"/>
          </a:xfrm>
          <a:prstGeom prst="rect">
            <a:avLst/>
          </a:prstGeom>
          <a:noFill/>
          <a:ln>
            <a:noFill/>
          </a:ln>
        </p:spPr>
      </p:pic>
      <p:pic>
        <p:nvPicPr>
          <p:cNvPr id="11" name="Picture 10" descr="http://www.iisc.ernet.in/fa/images/IIsc_logo.jpg"/>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6" y="58266"/>
            <a:ext cx="684000" cy="720000"/>
          </a:xfrm>
          <a:prstGeom prst="rect">
            <a:avLst/>
          </a:prstGeom>
          <a:noFill/>
          <a:ln>
            <a:noFill/>
          </a:ln>
        </p:spPr>
      </p:pic>
      <p:sp>
        <p:nvSpPr>
          <p:cNvPr id="15" name="Rectangle 14"/>
          <p:cNvSpPr/>
          <p:nvPr userDrawn="1"/>
        </p:nvSpPr>
        <p:spPr>
          <a:xfrm>
            <a:off x="3119717" y="0"/>
            <a:ext cx="6024281" cy="360000"/>
          </a:xfrm>
          <a:prstGeom prst="rect">
            <a:avLst/>
          </a:prstGeom>
          <a:gradFill flip="none" rotWithShape="1">
            <a:gsLst>
              <a:gs pos="0">
                <a:schemeClr val="accent2"/>
              </a:gs>
              <a:gs pos="100000">
                <a:schemeClr val="accent1"/>
              </a:gs>
            </a:gsLst>
            <a:lin ang="0" scaled="1"/>
            <a:tileRect/>
          </a:gra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indent="0" algn="r" defTabSz="914400" rtl="0" eaLnBrk="1" fontAlgn="auto" latinLnBrk="0" hangingPunct="1">
              <a:lnSpc>
                <a:spcPts val="2400"/>
              </a:lnSpc>
              <a:spcBef>
                <a:spcPts val="0"/>
              </a:spcBef>
              <a:spcAft>
                <a:spcPts val="0"/>
              </a:spcAft>
              <a:buClrTx/>
              <a:buSzTx/>
              <a:buFontTx/>
              <a:buNone/>
              <a:tabLst/>
              <a:defRPr/>
            </a:pPr>
            <a:r>
              <a:rPr lang="en-US" sz="2100" b="1" i="0" dirty="0">
                <a:solidFill>
                  <a:schemeClr val="bg1"/>
                </a:solidFill>
                <a:effectLst/>
                <a:latin typeface="Economica" panose="02000506040000020004" pitchFamily="2" charset="0"/>
                <a:ea typeface="Calibri" panose="020F0502020204030204" pitchFamily="34" charset="0"/>
                <a:cs typeface="Mangal" panose="02040503050203030202" pitchFamily="18" charset="0"/>
              </a:rPr>
              <a:t>Department of Computational</a:t>
            </a:r>
            <a:r>
              <a:rPr lang="en-US" sz="2100" b="1" i="0" baseline="0" dirty="0">
                <a:solidFill>
                  <a:schemeClr val="bg1"/>
                </a:solidFill>
                <a:effectLst/>
                <a:latin typeface="Economica" panose="02000506040000020004" pitchFamily="2" charset="0"/>
                <a:ea typeface="Calibri" panose="020F0502020204030204" pitchFamily="34" charset="0"/>
                <a:cs typeface="Mangal" panose="02040503050203030202" pitchFamily="18" charset="0"/>
              </a:rPr>
              <a:t> and Data Sciences</a:t>
            </a:r>
            <a:endParaRPr lang="en-US" sz="2100" b="1" i="0" dirty="0">
              <a:solidFill>
                <a:schemeClr val="bg1"/>
              </a:solidFill>
              <a:effectLst/>
              <a:latin typeface="Economica" panose="02000506040000020004" pitchFamily="2" charset="0"/>
              <a:ea typeface="Calibri" panose="020F0502020204030204" pitchFamily="34" charset="0"/>
              <a:cs typeface="Mangal" panose="02040503050203030202" pitchFamily="18" charset="0"/>
            </a:endParaRPr>
          </a:p>
        </p:txBody>
      </p:sp>
      <p:sp>
        <p:nvSpPr>
          <p:cNvPr id="12" name="Rectangle 11"/>
          <p:cNvSpPr/>
          <p:nvPr userDrawn="1"/>
        </p:nvSpPr>
        <p:spPr>
          <a:xfrm>
            <a:off x="2852836" y="354958"/>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userDrawn="1"/>
        </p:nvSpPr>
        <p:spPr>
          <a:xfrm>
            <a:off x="2587735" y="354958"/>
            <a:ext cx="270000" cy="270000"/>
          </a:xfrm>
          <a:prstGeom prst="rect">
            <a:avLst/>
          </a:prstGeom>
          <a:solidFill>
            <a:schemeClr val="accent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Rectangle 13"/>
          <p:cNvSpPr/>
          <p:nvPr userDrawn="1"/>
        </p:nvSpPr>
        <p:spPr>
          <a:xfrm>
            <a:off x="2320594" y="354958"/>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Rectangle 15"/>
          <p:cNvSpPr/>
          <p:nvPr userDrawn="1"/>
        </p:nvSpPr>
        <p:spPr>
          <a:xfrm>
            <a:off x="2053180" y="354958"/>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userDrawn="1"/>
        </p:nvSpPr>
        <p:spPr>
          <a:xfrm>
            <a:off x="469274" y="1121801"/>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469274" y="884837"/>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8"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dirty="0">
                <a:ln>
                  <a:noFill/>
                </a:ln>
                <a:solidFill>
                  <a:schemeClr val="tx2">
                    <a:lumMod val="20000"/>
                    <a:lumOff val="80000"/>
                  </a:schemeClr>
                </a:solidFill>
                <a:effectLst/>
                <a:latin typeface="+mn-lt"/>
              </a:rPr>
              <a:t>©Department of Computational and Data Science, IISc, 2016</a:t>
            </a:r>
            <a:br>
              <a:rPr kumimoji="0" lang="en-US" sz="1200" b="0" i="1" u="none" strike="noStrike" cap="none" normalizeH="0" baseline="0" dirty="0">
                <a:ln>
                  <a:noFill/>
                </a:ln>
                <a:solidFill>
                  <a:schemeClr val="tx2">
                    <a:lumMod val="20000"/>
                    <a:lumOff val="80000"/>
                  </a:schemeClr>
                </a:solidFill>
                <a:effectLst/>
                <a:latin typeface="+mn-lt"/>
              </a:rPr>
            </a:br>
            <a:r>
              <a:rPr lang="en-IN" sz="1200" i="1" dirty="0">
                <a:solidFill>
                  <a:schemeClr val="tx2">
                    <a:lumMod val="20000"/>
                    <a:lumOff val="80000"/>
                  </a:schemeClr>
                </a:solidFill>
                <a:latin typeface="+mn-lt"/>
              </a:rPr>
              <a:t>This work is licensed under a </a:t>
            </a:r>
            <a:r>
              <a:rPr lang="en-IN" sz="1200" i="1" dirty="0">
                <a:solidFill>
                  <a:schemeClr val="tx2">
                    <a:lumMod val="20000"/>
                    <a:lumOff val="80000"/>
                  </a:schemeClr>
                </a:solidFill>
                <a:latin typeface="+mn-lt"/>
                <a:hlinkClick r:id="rId3"/>
              </a:rPr>
              <a:t>Creative Commons Attribution 4.0 International License</a:t>
            </a:r>
            <a:r>
              <a:rPr kumimoji="0" lang="en-US" sz="1200" b="0" i="1" u="none" strike="noStrike" cap="none" normalizeH="0" baseline="0" dirty="0">
                <a:ln>
                  <a:noFill/>
                </a:ln>
                <a:solidFill>
                  <a:schemeClr val="tx2">
                    <a:lumMod val="20000"/>
                    <a:lumOff val="80000"/>
                  </a:schemeClr>
                </a:solidFill>
                <a:effectLst/>
                <a:latin typeface="+mn-lt"/>
              </a:rPr>
              <a:t> </a:t>
            </a:r>
          </a:p>
          <a:p>
            <a:pPr lvl="0" eaLnBrk="0" fontAlgn="base" hangingPunct="0">
              <a:spcBef>
                <a:spcPct val="0"/>
              </a:spcBef>
              <a:spcAft>
                <a:spcPct val="0"/>
              </a:spcAft>
            </a:pPr>
            <a:r>
              <a:rPr kumimoji="0" lang="en-IN" sz="1200" b="0" i="1" u="none" strike="noStrike" cap="none" normalizeH="0" baseline="0" dirty="0">
                <a:ln>
                  <a:noFill/>
                </a:ln>
                <a:solidFill>
                  <a:schemeClr val="tx2">
                    <a:lumMod val="20000"/>
                    <a:lumOff val="80000"/>
                  </a:schemeClr>
                </a:solidFill>
                <a:effectLst/>
                <a:latin typeface="+mn-lt"/>
              </a:rPr>
              <a:t>Copyright for external content used with attribution is retained by their original authors</a:t>
            </a:r>
            <a:endParaRPr kumimoji="0" lang="en-US" sz="1200" b="0" i="1" u="none" strike="noStrike" cap="none" normalizeH="0" baseline="0" dirty="0">
              <a:ln>
                <a:noFill/>
              </a:ln>
              <a:solidFill>
                <a:schemeClr val="tx2">
                  <a:lumMod val="20000"/>
                  <a:lumOff val="80000"/>
                </a:schemeClr>
              </a:solidFill>
              <a:effectLst/>
              <a:latin typeface="+mn-lt"/>
            </a:endParaRPr>
          </a:p>
        </p:txBody>
      </p:sp>
      <p:pic>
        <p:nvPicPr>
          <p:cNvPr id="41" name="Picture 2" descr="Creative Commons License"/>
          <p:cNvPicPr>
            <a:picLocks noChangeAspect="1" noChangeArrowheads="1"/>
          </p:cNvPicPr>
          <p:nvPr userDrawn="1"/>
        </p:nvPicPr>
        <p:blipFill>
          <a:blip r:embed="rId4">
            <a:lum bright="70000" contrast="-70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a:grpSpLocks noChangeAspect="1"/>
          </p:cNvGrpSpPr>
          <p:nvPr userDrawn="1"/>
        </p:nvGrpSpPr>
        <p:grpSpPr>
          <a:xfrm>
            <a:off x="7254124" y="5901000"/>
            <a:ext cx="1878078" cy="915514"/>
            <a:chOff x="3802302" y="177382"/>
            <a:chExt cx="3192821" cy="1556416"/>
          </a:xfrm>
        </p:grpSpPr>
        <p:sp>
          <p:nvSpPr>
            <p:cNvPr id="45" name="object 19"/>
            <p:cNvSpPr/>
            <p:nvPr/>
          </p:nvSpPr>
          <p:spPr>
            <a:xfrm>
              <a:off x="3930990" y="1669208"/>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grpSp>
          <p:nvGrpSpPr>
            <p:cNvPr id="46" name="Group 45"/>
            <p:cNvGrpSpPr>
              <a:grpSpLocks noChangeAspect="1"/>
            </p:cNvGrpSpPr>
            <p:nvPr/>
          </p:nvGrpSpPr>
          <p:grpSpPr>
            <a:xfrm>
              <a:off x="3927903" y="264369"/>
              <a:ext cx="1003096" cy="1080000"/>
              <a:chOff x="598488" y="432211"/>
              <a:chExt cx="2120668" cy="2283253"/>
            </a:xfrm>
          </p:grpSpPr>
          <p:sp>
            <p:nvSpPr>
              <p:cNvPr id="50"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51"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52"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53"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54"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5"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6"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7"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8"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9"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60"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61"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62"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63"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64"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5"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6"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7"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47" name="Rectangle 46"/>
            <p:cNvSpPr/>
            <p:nvPr/>
          </p:nvSpPr>
          <p:spPr>
            <a:xfrm>
              <a:off x="4933088" y="177382"/>
              <a:ext cx="2038980" cy="1308084"/>
            </a:xfrm>
            <a:prstGeom prst="rect">
              <a:avLst/>
            </a:prstGeom>
          </p:spPr>
          <p:txBody>
            <a:bodyPr wrap="none">
              <a:spAutoFit/>
            </a:bodyPr>
            <a:lstStyle/>
            <a:p>
              <a:r>
                <a:rPr lang="en-US" sz="4400" b="0" i="0" u="none" strike="noStrike" baseline="0" dirty="0">
                  <a:solidFill>
                    <a:srgbClr val="005E9F"/>
                  </a:solidFill>
                  <a:latin typeface="Cousine" panose="02070409020205020404" pitchFamily="49" charset="0"/>
                </a:rPr>
                <a:t>CDS</a:t>
              </a:r>
              <a:endParaRPr lang="en-US" sz="1000" dirty="0"/>
            </a:p>
          </p:txBody>
        </p:sp>
        <p:sp>
          <p:nvSpPr>
            <p:cNvPr id="48" name="object 19"/>
            <p:cNvSpPr/>
            <p:nvPr/>
          </p:nvSpPr>
          <p:spPr>
            <a:xfrm>
              <a:off x="3924561" y="1396776"/>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sp>
          <p:nvSpPr>
            <p:cNvPr id="49" name="TextBox 48"/>
            <p:cNvSpPr txBox="1"/>
            <p:nvPr/>
          </p:nvSpPr>
          <p:spPr>
            <a:xfrm>
              <a:off x="3802302" y="1341373"/>
              <a:ext cx="3192821" cy="392425"/>
            </a:xfrm>
            <a:prstGeom prst="rect">
              <a:avLst/>
            </a:prstGeom>
            <a:noFill/>
          </p:spPr>
          <p:txBody>
            <a:bodyPr wrap="none" rtlCol="0">
              <a:spAutoFit/>
            </a:bodyPr>
            <a:lstStyle/>
            <a:p>
              <a:r>
                <a:rPr lang="en-IN" sz="900" dirty="0">
                  <a:solidFill>
                    <a:srgbClr val="005D9E"/>
                  </a:solidFill>
                  <a:latin typeface="Economica"/>
                  <a:cs typeface="Economica"/>
                </a:rPr>
                <a:t>De</a:t>
              </a:r>
              <a:r>
                <a:rPr lang="en-IN" sz="900" spc="-15" dirty="0">
                  <a:solidFill>
                    <a:srgbClr val="005D9E"/>
                  </a:solidFill>
                  <a:latin typeface="Economica"/>
                  <a:cs typeface="Economica"/>
                </a:rPr>
                <a:t>p</a:t>
              </a:r>
              <a:r>
                <a:rPr lang="en-IN" sz="900" dirty="0">
                  <a:solidFill>
                    <a:srgbClr val="005D9E"/>
                  </a:solidFill>
                  <a:latin typeface="Economica"/>
                  <a:cs typeface="Economica"/>
                </a:rPr>
                <a:t>a</a:t>
              </a:r>
              <a:r>
                <a:rPr lang="en-IN" sz="900" spc="10" dirty="0">
                  <a:solidFill>
                    <a:srgbClr val="005D9E"/>
                  </a:solidFill>
                  <a:latin typeface="Economica"/>
                  <a:cs typeface="Economica"/>
                </a:rPr>
                <a:t>r</a:t>
              </a:r>
              <a:r>
                <a:rPr lang="en-IN" sz="900" dirty="0">
                  <a:solidFill>
                    <a:srgbClr val="005D9E"/>
                  </a:solidFill>
                  <a:latin typeface="Economica"/>
                  <a:cs typeface="Economica"/>
                </a:rPr>
                <a:t>tment of Computa</a:t>
              </a:r>
              <a:r>
                <a:rPr lang="en-IN" sz="900" spc="-10" dirty="0">
                  <a:solidFill>
                    <a:srgbClr val="005D9E"/>
                  </a:solidFill>
                  <a:latin typeface="Economica"/>
                  <a:cs typeface="Economica"/>
                </a:rPr>
                <a:t>t</a:t>
              </a:r>
              <a:r>
                <a:rPr lang="en-IN" sz="900" dirty="0">
                  <a:solidFill>
                    <a:srgbClr val="005D9E"/>
                  </a:solidFill>
                  <a:latin typeface="Economica"/>
                  <a:cs typeface="Economica"/>
                </a:rPr>
                <a:t>ional and Data S</a:t>
              </a:r>
              <a:r>
                <a:rPr lang="en-IN" sz="900" spc="-30" dirty="0">
                  <a:solidFill>
                    <a:srgbClr val="005D9E"/>
                  </a:solidFill>
                  <a:latin typeface="Economica"/>
                  <a:cs typeface="Economica"/>
                </a:rPr>
                <a:t>c</a:t>
              </a:r>
              <a:r>
                <a:rPr lang="en-IN" sz="900" dirty="0">
                  <a:solidFill>
                    <a:srgbClr val="005D9E"/>
                  </a:solidFill>
                  <a:latin typeface="Economica"/>
                  <a:cs typeface="Economica"/>
                </a:rPr>
                <a:t>iences</a:t>
              </a:r>
              <a:endParaRPr lang="en-IN" sz="900" dirty="0">
                <a:latin typeface="Economica"/>
                <a:cs typeface="Economica"/>
              </a:endParaRPr>
            </a:p>
          </p:txBody>
        </p:sp>
      </p:grpSp>
    </p:spTree>
    <p:extLst>
      <p:ext uri="{BB962C8B-B14F-4D97-AF65-F5344CB8AC3E}">
        <p14:creationId xmlns:p14="http://schemas.microsoft.com/office/powerpoint/2010/main" val="419111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lvl1pPr>
              <a:defRPr>
                <a:solidFill>
                  <a:schemeClr val="accent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374FA6-C65A-4F94-9F33-CC4E5DB85246}" type="datetime1">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7" name="Group 6"/>
          <p:cNvGrpSpPr/>
          <p:nvPr userDrawn="1"/>
        </p:nvGrpSpPr>
        <p:grpSpPr>
          <a:xfrm>
            <a:off x="-1" y="-3516"/>
            <a:ext cx="9144001" cy="360000"/>
            <a:chOff x="-1" y="-3516"/>
            <a:chExt cx="9144001" cy="360000"/>
          </a:xfrm>
        </p:grpSpPr>
        <p:sp>
          <p:nvSpPr>
            <p:cNvPr id="27" name="Rectangle 26"/>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8" name="Rectangle 27"/>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9" name="Picture 28"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0" name="Rectangle 29"/>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4" name="Rectangle 33"/>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5" name="Rectangle 34"/>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6" name="Rectangle 35"/>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21" name="Group 20"/>
            <p:cNvGrpSpPr>
              <a:grpSpLocks noChangeAspect="1"/>
            </p:cNvGrpSpPr>
            <p:nvPr userDrawn="1"/>
          </p:nvGrpSpPr>
          <p:grpSpPr>
            <a:xfrm>
              <a:off x="380015" y="-3516"/>
              <a:ext cx="334365" cy="360000"/>
              <a:chOff x="598488" y="432211"/>
              <a:chExt cx="2120668" cy="2283253"/>
            </a:xfrm>
          </p:grpSpPr>
          <p:sp>
            <p:nvSpPr>
              <p:cNvPr id="22"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23"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24"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25"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2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38"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39"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0"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41"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42"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43"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44"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45"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46"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47"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48"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49"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50"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392353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accent4"/>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3A2E4-E413-42F4-B6D3-CFEB1D9887B1}" type="datetime1">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29" name="Group 28"/>
          <p:cNvGrpSpPr/>
          <p:nvPr userDrawn="1"/>
        </p:nvGrpSpPr>
        <p:grpSpPr>
          <a:xfrm>
            <a:off x="-1" y="-5899"/>
            <a:ext cx="9144001" cy="362383"/>
            <a:chOff x="-1" y="-5899"/>
            <a:chExt cx="9144001" cy="362383"/>
          </a:xfrm>
        </p:grpSpPr>
        <p:sp>
          <p:nvSpPr>
            <p:cNvPr id="30" name="Rectangle 2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1" name="Rectangle 3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2" name="Picture 3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3" name="Rectangle 3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8" name="Rectangle 37"/>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9" name="Rectangle 38"/>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374148" y="-3516"/>
              <a:ext cx="360000" cy="360000"/>
            </a:xfrm>
            <a:prstGeom prst="rect">
              <a:avLst/>
            </a:prstGeom>
            <a:solidFill>
              <a:schemeClr val="accent4">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3" name="Picture 42"/>
            <p:cNvPicPr>
              <a:picLocks/>
            </p:cNvPicPr>
            <p:nvPr userDrawn="1"/>
          </p:nvPicPr>
          <p:blipFill>
            <a:blip r:embed="rId4"/>
            <a:stretch>
              <a:fillRect/>
            </a:stretch>
          </p:blipFill>
          <p:spPr>
            <a:xfrm>
              <a:off x="368785" y="-5899"/>
              <a:ext cx="360000" cy="360000"/>
            </a:xfrm>
            <a:prstGeom prst="rect">
              <a:avLst/>
            </a:prstGeom>
          </p:spPr>
        </p:pic>
      </p:grpSp>
    </p:spTree>
    <p:extLst>
      <p:ext uri="{BB962C8B-B14F-4D97-AF65-F5344CB8AC3E}">
        <p14:creationId xmlns:p14="http://schemas.microsoft.com/office/powerpoint/2010/main" val="73384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97AC4F2-2B7A-4B41-9CF6-AE5989D5BB66}" type="datetime1">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CAA85-8796-4B17-9CA3-4CB18724EF60}" type="slidenum">
              <a:rPr lang="en-US" smtClean="0"/>
              <a:t>‹#›</a:t>
            </a:fld>
            <a:endParaRPr lang="en-US"/>
          </a:p>
        </p:txBody>
      </p:sp>
      <p:grpSp>
        <p:nvGrpSpPr>
          <p:cNvPr id="19" name="Group 18"/>
          <p:cNvGrpSpPr/>
          <p:nvPr userDrawn="1"/>
        </p:nvGrpSpPr>
        <p:grpSpPr>
          <a:xfrm>
            <a:off x="-1" y="-3516"/>
            <a:ext cx="9144001" cy="360000"/>
            <a:chOff x="-1" y="-3516"/>
            <a:chExt cx="9144001" cy="360000"/>
          </a:xfrm>
        </p:grpSpPr>
        <p:sp>
          <p:nvSpPr>
            <p:cNvPr id="20" name="Rectangle 1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1" name="Rectangle 2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2" name="Picture 2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23" name="Rectangle 2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5" name="Rectangle 2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27" name="Rectangle 2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44" name="Group 43"/>
            <p:cNvGrpSpPr>
              <a:grpSpLocks noChangeAspect="1"/>
            </p:cNvGrpSpPr>
            <p:nvPr userDrawn="1"/>
          </p:nvGrpSpPr>
          <p:grpSpPr>
            <a:xfrm>
              <a:off x="380015" y="-3516"/>
              <a:ext cx="334365" cy="360000"/>
              <a:chOff x="598488" y="432211"/>
              <a:chExt cx="2120668" cy="2283253"/>
            </a:xfrm>
          </p:grpSpPr>
          <p:sp>
            <p:nvSpPr>
              <p:cNvPr id="45"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46"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47"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48"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9"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0"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1"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2"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3"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4"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5"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6"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7"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8"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9"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0"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1"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2"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727009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solidFill>
                  <a:schemeClr val="accent4"/>
                </a:solidFill>
              </a:defRPr>
            </a:lvl1pPr>
          </a:lstStyle>
          <a:p>
            <a:r>
              <a:rPr lang="en-US" dirty="0"/>
              <a:t>Thank You!</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5"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dirty="0">
                <a:ln>
                  <a:noFill/>
                </a:ln>
                <a:solidFill>
                  <a:schemeClr val="tx1">
                    <a:lumMod val="65000"/>
                  </a:schemeClr>
                </a:solidFill>
                <a:effectLst/>
                <a:latin typeface="+mn-lt"/>
              </a:rPr>
              <a:t>©Department of Computational and Data Science, IISc, 2016</a:t>
            </a:r>
            <a:br>
              <a:rPr kumimoji="0" lang="en-US" sz="1200" b="0" i="1" u="none" strike="noStrike" cap="none" normalizeH="0" baseline="0" dirty="0">
                <a:ln>
                  <a:noFill/>
                </a:ln>
                <a:solidFill>
                  <a:schemeClr val="tx1">
                    <a:lumMod val="65000"/>
                  </a:schemeClr>
                </a:solidFill>
                <a:effectLst/>
                <a:latin typeface="+mn-lt"/>
              </a:rPr>
            </a:br>
            <a:r>
              <a:rPr lang="en-IN" sz="1200" i="1" dirty="0">
                <a:solidFill>
                  <a:schemeClr val="tx1">
                    <a:lumMod val="65000"/>
                  </a:schemeClr>
                </a:solidFill>
                <a:latin typeface="+mn-lt"/>
              </a:rPr>
              <a:t>This work is licensed under a </a:t>
            </a:r>
            <a:r>
              <a:rPr lang="en-IN" sz="1200" i="1" dirty="0">
                <a:solidFill>
                  <a:schemeClr val="tx1">
                    <a:lumMod val="65000"/>
                  </a:schemeClr>
                </a:solidFill>
                <a:latin typeface="+mn-lt"/>
                <a:hlinkClick r:id="rId2"/>
              </a:rPr>
              <a:t>Creative Commons Attribution 4.0 International License</a:t>
            </a:r>
            <a:r>
              <a:rPr kumimoji="0" lang="en-US" sz="1200" b="0" i="1" u="none" strike="noStrike" cap="none" normalizeH="0" baseline="0" dirty="0">
                <a:ln>
                  <a:noFill/>
                </a:ln>
                <a:solidFill>
                  <a:schemeClr val="tx1">
                    <a:lumMod val="65000"/>
                  </a:schemeClr>
                </a:solidFill>
                <a:effectLst/>
                <a:latin typeface="+mn-lt"/>
              </a:rPr>
              <a:t> </a:t>
            </a:r>
          </a:p>
          <a:p>
            <a:pPr lvl="0" eaLnBrk="0" fontAlgn="base" hangingPunct="0">
              <a:spcBef>
                <a:spcPct val="0"/>
              </a:spcBef>
              <a:spcAft>
                <a:spcPct val="0"/>
              </a:spcAft>
            </a:pPr>
            <a:r>
              <a:rPr kumimoji="0" lang="en-IN" sz="1200" b="0" i="1" u="none" strike="noStrike" cap="none" normalizeH="0" baseline="0" dirty="0">
                <a:ln>
                  <a:noFill/>
                </a:ln>
                <a:solidFill>
                  <a:schemeClr val="tx1">
                    <a:lumMod val="65000"/>
                  </a:schemeClr>
                </a:solidFill>
                <a:effectLst/>
                <a:latin typeface="+mn-lt"/>
              </a:rPr>
              <a:t>Copyright for external content used with attribution is retained by their original authors</a:t>
            </a:r>
            <a:endParaRPr kumimoji="0" lang="en-US" sz="1200" b="0" i="1" u="none" strike="noStrike" cap="none" normalizeH="0" baseline="0" dirty="0">
              <a:ln>
                <a:noFill/>
              </a:ln>
              <a:solidFill>
                <a:schemeClr val="tx1">
                  <a:lumMod val="65000"/>
                </a:schemeClr>
              </a:solidFill>
              <a:effectLst/>
              <a:latin typeface="+mn-lt"/>
            </a:endParaRPr>
          </a:p>
        </p:txBody>
      </p:sp>
      <p:pic>
        <p:nvPicPr>
          <p:cNvPr id="56" name="Picture 2" descr="Creative Commons License"/>
          <p:cNvPicPr>
            <a:picLocks noChangeAspect="1" noChangeArrowheads="1"/>
          </p:cNvPicPr>
          <p:nvPr userDrawn="1"/>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1" y="-5899"/>
            <a:ext cx="9144001" cy="362383"/>
            <a:chOff x="-1" y="-5899"/>
            <a:chExt cx="9144001" cy="362383"/>
          </a:xfrm>
        </p:grpSpPr>
        <p:sp>
          <p:nvSpPr>
            <p:cNvPr id="34" name="Rectangle 33"/>
            <p:cNvSpPr/>
            <p:nvPr userDrawn="1"/>
          </p:nvSpPr>
          <p:spPr>
            <a:xfrm>
              <a:off x="3203371" y="-3516"/>
              <a:ext cx="5940629" cy="360000"/>
            </a:xfrm>
            <a:prstGeom prst="rect">
              <a:avLst/>
            </a:prstGeom>
            <a:gradFill flip="none" rotWithShape="1">
              <a:gsLst>
                <a:gs pos="0">
                  <a:srgbClr val="5ECCF3"/>
                </a:gs>
                <a:gs pos="100000">
                  <a:srgbClr val="4E67C8"/>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5" name="Rectangle 34"/>
            <p:cNvSpPr/>
            <p:nvPr userDrawn="1"/>
          </p:nvSpPr>
          <p:spPr>
            <a:xfrm>
              <a:off x="-1" y="-3516"/>
              <a:ext cx="3537377" cy="360000"/>
            </a:xfrm>
            <a:prstGeom prst="rect">
              <a:avLst/>
            </a:prstGeom>
            <a:gradFill flip="none" rotWithShape="1">
              <a:gsLst>
                <a:gs pos="0">
                  <a:srgbClr val="5ECCF3">
                    <a:lumMod val="20000"/>
                    <a:lumOff val="80000"/>
                  </a:srgbClr>
                </a:gs>
                <a:gs pos="86000">
                  <a:srgbClr val="5ECCF3">
                    <a:lumMod val="60000"/>
                    <a:lumOff val="40000"/>
                  </a:srgbClr>
                </a:gs>
                <a:gs pos="54000">
                  <a:srgbClr val="5ECCF3">
                    <a:lumMod val="40000"/>
                    <a:lumOff val="60000"/>
                  </a:srgbClr>
                </a:gs>
                <a:gs pos="100000">
                  <a:srgbClr val="5ECCF3"/>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6" name="Picture 35" descr="http://www.iisc.ernet.in/fa/images/IIsc_logo.jpg"/>
            <p:cNvPicPr>
              <a:picLocks/>
            </p:cNvPicPr>
            <p:nvPr userDrawn="1"/>
          </p:nvPicPr>
          <p:blipFill>
            <a:blip r:embed="rId5" cstate="print">
              <a:clrChange>
                <a:clrFrom>
                  <a:srgbClr val="FFFFFF"/>
                </a:clrFrom>
                <a:clrTo>
                  <a:srgbClr val="FFFFFF">
                    <a:alpha val="0"/>
                  </a:srgbClr>
                </a:clrTo>
              </a:clrChange>
              <a:duotone>
                <a:srgbClr val="4E67C8">
                  <a:shade val="45000"/>
                  <a:satMod val="135000"/>
                </a:srgb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7" name="Rectangle 36"/>
            <p:cNvSpPr/>
            <p:nvPr userDrawn="1"/>
          </p:nvSpPr>
          <p:spPr>
            <a:xfrm>
              <a:off x="2849718"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Rectangle 37"/>
            <p:cNvSpPr/>
            <p:nvPr userDrawn="1"/>
          </p:nvSpPr>
          <p:spPr>
            <a:xfrm>
              <a:off x="2496066" y="-3516"/>
              <a:ext cx="360000" cy="360000"/>
            </a:xfrm>
            <a:prstGeom prst="rect">
              <a:avLst/>
            </a:prstGeom>
            <a:solidFill>
              <a:srgbClr val="A7EA52">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Rectangle 38"/>
            <p:cNvSpPr/>
            <p:nvPr userDrawn="1"/>
          </p:nvSpPr>
          <p:spPr>
            <a:xfrm>
              <a:off x="2142413"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Rectangle 39"/>
            <p:cNvSpPr/>
            <p:nvPr userDrawn="1"/>
          </p:nvSpPr>
          <p:spPr>
            <a:xfrm>
              <a:off x="1788760" y="-3516"/>
              <a:ext cx="360000" cy="360000"/>
            </a:xfrm>
            <a:prstGeom prst="rect">
              <a:avLst/>
            </a:prstGeom>
            <a:solidFill>
              <a:srgbClr val="5ECCF3">
                <a:lumMod val="60000"/>
                <a:lumOff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1435107" y="-3516"/>
              <a:ext cx="360000" cy="360000"/>
            </a:xfrm>
            <a:prstGeom prst="rect">
              <a:avLst/>
            </a:prstGeom>
            <a:solidFill>
              <a:srgbClr val="B4DCFA">
                <a:lumMod val="9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2" name="Rectangle 41"/>
            <p:cNvSpPr/>
            <p:nvPr userDrawn="1"/>
          </p:nvSpPr>
          <p:spPr>
            <a:xfrm>
              <a:off x="1081454"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727801" y="-3516"/>
              <a:ext cx="360000" cy="360000"/>
            </a:xfrm>
            <a:prstGeom prst="rect">
              <a:avLst/>
            </a:prstGeom>
            <a:solidFill>
              <a:srgbClr val="B4DCFA"/>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4" name="Rectangle 43"/>
            <p:cNvSpPr/>
            <p:nvPr userDrawn="1"/>
          </p:nvSpPr>
          <p:spPr>
            <a:xfrm>
              <a:off x="374148" y="-3516"/>
              <a:ext cx="360000" cy="360000"/>
            </a:xfrm>
            <a:prstGeom prst="rect">
              <a:avLst/>
            </a:prstGeom>
            <a:solidFill>
              <a:srgbClr val="5DCEAF">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5" name="Picture 44"/>
            <p:cNvPicPr>
              <a:picLocks/>
            </p:cNvPicPr>
            <p:nvPr userDrawn="1"/>
          </p:nvPicPr>
          <p:blipFill>
            <a:blip r:embed="rId7"/>
            <a:stretch>
              <a:fillRect/>
            </a:stretch>
          </p:blipFill>
          <p:spPr>
            <a:xfrm>
              <a:off x="368785" y="-5899"/>
              <a:ext cx="360000" cy="360000"/>
            </a:xfrm>
            <a:prstGeom prst="rect">
              <a:avLst/>
            </a:prstGeom>
          </p:spPr>
        </p:pic>
      </p:grpSp>
      <p:grpSp>
        <p:nvGrpSpPr>
          <p:cNvPr id="8" name="Group 7"/>
          <p:cNvGrpSpPr/>
          <p:nvPr userDrawn="1"/>
        </p:nvGrpSpPr>
        <p:grpSpPr>
          <a:xfrm>
            <a:off x="7254124" y="5901000"/>
            <a:ext cx="1878078" cy="915514"/>
            <a:chOff x="7254124" y="5901000"/>
            <a:chExt cx="1878078" cy="915514"/>
          </a:xfrm>
        </p:grpSpPr>
        <p:sp>
          <p:nvSpPr>
            <p:cNvPr id="24" name="object 19"/>
            <p:cNvSpPr/>
            <p:nvPr/>
          </p:nvSpPr>
          <p:spPr>
            <a:xfrm>
              <a:off x="7329821" y="677852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grpSp>
          <p:nvGrpSpPr>
            <p:cNvPr id="25" name="Group 24"/>
            <p:cNvGrpSpPr>
              <a:grpSpLocks noChangeAspect="1"/>
            </p:cNvGrpSpPr>
            <p:nvPr/>
          </p:nvGrpSpPr>
          <p:grpSpPr>
            <a:xfrm>
              <a:off x="7328005" y="5952167"/>
              <a:ext cx="590040" cy="635277"/>
              <a:chOff x="598488" y="432211"/>
              <a:chExt cx="2120668" cy="2283253"/>
            </a:xfrm>
          </p:grpSpPr>
          <p:sp>
            <p:nvSpPr>
              <p:cNvPr id="29"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30"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31"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32"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47"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48"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9"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0"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1"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2"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3"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4"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7"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8"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59"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0"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1"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26" name="Rectangle 25"/>
            <p:cNvSpPr/>
            <p:nvPr/>
          </p:nvSpPr>
          <p:spPr>
            <a:xfrm>
              <a:off x="7919274" y="5901000"/>
              <a:ext cx="1199367" cy="769440"/>
            </a:xfrm>
            <a:prstGeom prst="rect">
              <a:avLst/>
            </a:prstGeom>
          </p:spPr>
          <p:txBody>
            <a:bodyPr wrap="none">
              <a:spAutoFit/>
            </a:bodyPr>
            <a:lstStyle/>
            <a:p>
              <a:r>
                <a:rPr lang="en-US" sz="4400" b="0" i="0" u="none" strike="noStrike" baseline="0" dirty="0">
                  <a:ln>
                    <a:solidFill>
                      <a:schemeClr val="tx1"/>
                    </a:solidFill>
                  </a:ln>
                  <a:solidFill>
                    <a:srgbClr val="005E9F"/>
                  </a:solidFill>
                  <a:effectLst/>
                  <a:latin typeface="Cousine" panose="02070409020205020404" pitchFamily="49" charset="0"/>
                </a:rPr>
                <a:t>CDS</a:t>
              </a:r>
              <a:endParaRPr lang="en-US" sz="1000" dirty="0">
                <a:ln>
                  <a:solidFill>
                    <a:schemeClr val="tx1"/>
                  </a:solidFill>
                </a:ln>
                <a:effectLst/>
              </a:endParaRPr>
            </a:p>
          </p:txBody>
        </p:sp>
        <p:sp>
          <p:nvSpPr>
            <p:cNvPr id="27" name="object 19"/>
            <p:cNvSpPr/>
            <p:nvPr/>
          </p:nvSpPr>
          <p:spPr>
            <a:xfrm>
              <a:off x="7326039" y="661827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sp>
          <p:nvSpPr>
            <p:cNvPr id="28" name="TextBox 27"/>
            <p:cNvSpPr txBox="1"/>
            <p:nvPr/>
          </p:nvSpPr>
          <p:spPr>
            <a:xfrm>
              <a:off x="7254124" y="6585682"/>
              <a:ext cx="1878078" cy="230832"/>
            </a:xfrm>
            <a:prstGeom prst="rect">
              <a:avLst/>
            </a:prstGeom>
            <a:noFill/>
          </p:spPr>
          <p:txBody>
            <a:bodyPr wrap="none" rtlCol="0">
              <a:spAutoFit/>
            </a:bodyPr>
            <a:lstStyle/>
            <a:p>
              <a:r>
                <a:rPr lang="en-IN" sz="900" dirty="0">
                  <a:solidFill>
                    <a:schemeClr val="tx1"/>
                  </a:solidFill>
                  <a:latin typeface="Economica"/>
                  <a:cs typeface="Economica"/>
                </a:rPr>
                <a:t>De</a:t>
              </a:r>
              <a:r>
                <a:rPr lang="en-IN" sz="900" spc="-15" dirty="0">
                  <a:solidFill>
                    <a:schemeClr val="tx1"/>
                  </a:solidFill>
                  <a:latin typeface="Economica"/>
                  <a:cs typeface="Economica"/>
                </a:rPr>
                <a:t>p</a:t>
              </a:r>
              <a:r>
                <a:rPr lang="en-IN" sz="900" dirty="0">
                  <a:solidFill>
                    <a:schemeClr val="tx1"/>
                  </a:solidFill>
                  <a:latin typeface="Economica"/>
                  <a:cs typeface="Economica"/>
                </a:rPr>
                <a:t>a</a:t>
              </a:r>
              <a:r>
                <a:rPr lang="en-IN" sz="900" spc="10" dirty="0">
                  <a:solidFill>
                    <a:schemeClr val="tx1"/>
                  </a:solidFill>
                  <a:latin typeface="Economica"/>
                  <a:cs typeface="Economica"/>
                </a:rPr>
                <a:t>r</a:t>
              </a:r>
              <a:r>
                <a:rPr lang="en-IN" sz="900" dirty="0">
                  <a:solidFill>
                    <a:schemeClr val="tx1"/>
                  </a:solidFill>
                  <a:latin typeface="Economica"/>
                  <a:cs typeface="Economica"/>
                </a:rPr>
                <a:t>tment of Computa</a:t>
              </a:r>
              <a:r>
                <a:rPr lang="en-IN" sz="900" spc="-10" dirty="0">
                  <a:solidFill>
                    <a:schemeClr val="tx1"/>
                  </a:solidFill>
                  <a:latin typeface="Economica"/>
                  <a:cs typeface="Economica"/>
                </a:rPr>
                <a:t>t</a:t>
              </a:r>
              <a:r>
                <a:rPr lang="en-IN" sz="900" dirty="0">
                  <a:solidFill>
                    <a:schemeClr val="tx1"/>
                  </a:solidFill>
                  <a:latin typeface="Economica"/>
                  <a:cs typeface="Economica"/>
                </a:rPr>
                <a:t>ional and Data S</a:t>
              </a:r>
              <a:r>
                <a:rPr lang="en-IN" sz="900" spc="-30" dirty="0">
                  <a:solidFill>
                    <a:schemeClr val="tx1"/>
                  </a:solidFill>
                  <a:latin typeface="Economica"/>
                  <a:cs typeface="Economica"/>
                </a:rPr>
                <a:t>c</a:t>
              </a:r>
              <a:r>
                <a:rPr lang="en-IN" sz="900" dirty="0">
                  <a:solidFill>
                    <a:schemeClr val="tx1"/>
                  </a:solidFill>
                  <a:latin typeface="Economica"/>
                  <a:cs typeface="Economica"/>
                </a:rPr>
                <a:t>iences</a:t>
              </a:r>
            </a:p>
          </p:txBody>
        </p:sp>
      </p:grpSp>
    </p:spTree>
    <p:extLst>
      <p:ext uri="{BB962C8B-B14F-4D97-AF65-F5344CB8AC3E}">
        <p14:creationId xmlns:p14="http://schemas.microsoft.com/office/powerpoint/2010/main" val="21654604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815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530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1030817" cy="365125"/>
          </a:xfrm>
          <a:prstGeom prst="rect">
            <a:avLst/>
          </a:prstGeom>
        </p:spPr>
        <p:txBody>
          <a:bodyPr vert="horz" lIns="91440" tIns="45720" rIns="91440" bIns="45720" rtlCol="0" anchor="ctr"/>
          <a:lstStyle>
            <a:lvl1pPr algn="l">
              <a:defRPr sz="1600">
                <a:solidFill>
                  <a:schemeClr val="tx1">
                    <a:tint val="75000"/>
                  </a:schemeClr>
                </a:solidFill>
                <a:latin typeface="Economica" panose="02000506040000020004" pitchFamily="2" charset="0"/>
              </a:defRPr>
            </a:lvl1pPr>
          </a:lstStyle>
          <a:p>
            <a:fld id="{D8386ECE-7B38-4FA0-871D-C7425BF9B05B}" type="datetime1">
              <a:rPr lang="en-US" smtClean="0"/>
              <a:t>3/8/2024</a:t>
            </a:fld>
            <a:endParaRPr lang="en-US"/>
          </a:p>
        </p:txBody>
      </p:sp>
      <p:sp>
        <p:nvSpPr>
          <p:cNvPr id="5" name="Footer Placeholder 4"/>
          <p:cNvSpPr>
            <a:spLocks noGrp="1"/>
          </p:cNvSpPr>
          <p:nvPr>
            <p:ph type="ftr" sz="quarter" idx="3"/>
          </p:nvPr>
        </p:nvSpPr>
        <p:spPr>
          <a:xfrm>
            <a:off x="1828800" y="6356351"/>
            <a:ext cx="5588000" cy="365125"/>
          </a:xfrm>
          <a:prstGeom prst="rect">
            <a:avLst/>
          </a:prstGeom>
        </p:spPr>
        <p:txBody>
          <a:bodyPr vert="horz" lIns="91440" tIns="45720" rIns="91440" bIns="45720" rtlCol="0" anchor="ctr"/>
          <a:lstStyle>
            <a:lvl1pPr algn="ctr">
              <a:defRPr sz="1600">
                <a:solidFill>
                  <a:schemeClr val="tx1">
                    <a:tint val="75000"/>
                  </a:schemeClr>
                </a:solidFill>
                <a:latin typeface="Economica" panose="02000506040000020004" pitchFamily="2" charset="0"/>
              </a:defRPr>
            </a:lvl1pPr>
          </a:lstStyle>
          <a:p>
            <a:endParaRPr lang="en-US"/>
          </a:p>
        </p:txBody>
      </p:sp>
      <p:sp>
        <p:nvSpPr>
          <p:cNvPr id="6" name="Slide Number Placeholder 5"/>
          <p:cNvSpPr>
            <a:spLocks noGrp="1"/>
          </p:cNvSpPr>
          <p:nvPr>
            <p:ph type="sldNum" sz="quarter" idx="4"/>
          </p:nvPr>
        </p:nvSpPr>
        <p:spPr>
          <a:xfrm>
            <a:off x="7611532" y="6356351"/>
            <a:ext cx="903817" cy="365125"/>
          </a:xfrm>
          <a:prstGeom prst="rect">
            <a:avLst/>
          </a:prstGeom>
        </p:spPr>
        <p:txBody>
          <a:bodyPr vert="horz" lIns="91440" tIns="45720" rIns="91440" bIns="45720" rtlCol="0" anchor="ctr"/>
          <a:lstStyle>
            <a:lvl1pPr algn="r">
              <a:defRPr sz="1600">
                <a:solidFill>
                  <a:schemeClr val="tx1">
                    <a:tint val="75000"/>
                  </a:schemeClr>
                </a:solidFill>
                <a:latin typeface="Economica" panose="02000506040000020004" pitchFamily="2" charset="0"/>
              </a:defRPr>
            </a:lvl1pPr>
          </a:lstStyle>
          <a:p>
            <a:fld id="{9EFCAA85-8796-4B17-9CA3-4CB18724EF60}" type="slidenum">
              <a:rPr lang="en-US" smtClean="0"/>
              <a:pPr/>
              <a:t>‹#›</a:t>
            </a:fld>
            <a:endParaRPr lang="en-US"/>
          </a:p>
        </p:txBody>
      </p:sp>
    </p:spTree>
    <p:extLst>
      <p:ext uri="{BB962C8B-B14F-4D97-AF65-F5344CB8AC3E}">
        <p14:creationId xmlns:p14="http://schemas.microsoft.com/office/powerpoint/2010/main" val="3860071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hf hdr="0" ftr="0"/>
  <p:txStyles>
    <p:title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16/j.jcp.2006.06.006"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PH1FbkLVJU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E9qpbt0v5Hw"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6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6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67.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6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7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doi.org/10.1016/j.jcp.2006.06.006"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Quantum Computing</a:t>
            </a:r>
            <a:endParaRPr lang="en-US" dirty="0"/>
          </a:p>
        </p:txBody>
      </p:sp>
      <p:sp>
        <p:nvSpPr>
          <p:cNvPr id="3" name="Subtitle 2"/>
          <p:cNvSpPr>
            <a:spLocks noGrp="1"/>
          </p:cNvSpPr>
          <p:nvPr>
            <p:ph type="subTitle" idx="1"/>
          </p:nvPr>
        </p:nvSpPr>
        <p:spPr/>
        <p:txBody>
          <a:bodyPr/>
          <a:lstStyle/>
          <a:p>
            <a:r>
              <a:rPr lang="en-IN" dirty="0"/>
              <a:t>Nihar Shah</a:t>
            </a:r>
            <a:endParaRPr lang="en-US" dirty="0"/>
          </a:p>
        </p:txBody>
      </p:sp>
    </p:spTree>
    <p:extLst>
      <p:ext uri="{BB962C8B-B14F-4D97-AF65-F5344CB8AC3E}">
        <p14:creationId xmlns:p14="http://schemas.microsoft.com/office/powerpoint/2010/main" val="38466255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F133-CAB0-88B6-B4A8-04D721D86FA1}"/>
              </a:ext>
            </a:extLst>
          </p:cNvPr>
          <p:cNvSpPr>
            <a:spLocks noGrp="1"/>
          </p:cNvSpPr>
          <p:nvPr>
            <p:ph type="title"/>
          </p:nvPr>
        </p:nvSpPr>
        <p:spPr/>
        <p:txBody>
          <a:bodyPr/>
          <a:lstStyle/>
          <a:p>
            <a:r>
              <a:rPr lang="en-IN" dirty="0"/>
              <a:t>Interaction of Polaroid and a Photon</a:t>
            </a:r>
            <a:endParaRPr lang="en-US" dirty="0"/>
          </a:p>
        </p:txBody>
      </p:sp>
      <p:sp>
        <p:nvSpPr>
          <p:cNvPr id="3" name="Date Placeholder 2">
            <a:extLst>
              <a:ext uri="{FF2B5EF4-FFF2-40B4-BE49-F238E27FC236}">
                <a16:creationId xmlns:a16="http://schemas.microsoft.com/office/drawing/2014/main" id="{C7F7944F-A575-EAC8-DE45-5F3AD3AE8E0C}"/>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FDA01431-D03B-B716-B053-EFE7DEFD935A}"/>
              </a:ext>
            </a:extLst>
          </p:cNvPr>
          <p:cNvSpPr>
            <a:spLocks noGrp="1"/>
          </p:cNvSpPr>
          <p:nvPr>
            <p:ph type="sldNum" sz="quarter" idx="12"/>
          </p:nvPr>
        </p:nvSpPr>
        <p:spPr/>
        <p:txBody>
          <a:bodyPr/>
          <a:lstStyle/>
          <a:p>
            <a:fld id="{9EFCAA85-8796-4B17-9CA3-4CB18724EF60}" type="slidenum">
              <a:rPr lang="en-US" smtClean="0"/>
              <a:t>10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D19990-2D50-88E9-23AF-5F1C070E541B}"/>
                  </a:ext>
                </a:extLst>
              </p:cNvPr>
              <p:cNvSpPr txBox="1"/>
              <p:nvPr/>
            </p:nvSpPr>
            <p:spPr>
              <a:xfrm>
                <a:off x="628650" y="1836751"/>
                <a:ext cx="8046223" cy="440120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The polaroid has a preferred axis (for Polaroid A</a:t>
                </a:r>
                <a14:m>
                  <m:oMath xmlns:m="http://schemas.openxmlformats.org/officeDocument/2006/math">
                    <m:r>
                      <a:rPr lang="en-IN" sz="2800" b="0" i="0" smtClean="0">
                        <a:latin typeface="Cambria Math" panose="02040503050406030204" pitchFamily="18" charset="0"/>
                      </a:rPr>
                      <m:t> </m:t>
                    </m:r>
                    <m:r>
                      <a:rPr lang="en-IN" sz="280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t>
                </a:r>
              </a:p>
              <a:p>
                <a:r>
                  <a:rPr lang="en-IN" sz="2800" dirty="0">
                    <a:latin typeface="Times New Roman" panose="02020603050405020304" pitchFamily="18" charset="0"/>
                    <a:cs typeface="Times New Roman" panose="02020603050405020304" pitchFamily="18" charset="0"/>
                  </a:rPr>
                  <a:t>When a photon with polarization </a:t>
                </a:r>
                <a14:m>
                  <m:oMath xmlns:m="http://schemas.openxmlformats.org/officeDocument/2006/math">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𝑣</m:t>
                        </m:r>
                      </m:e>
                    </m:d>
                    <m:r>
                      <a:rPr lang="en-IN" sz="2800" b="0" i="0" smtClean="0">
                        <a:latin typeface="Cambria Math" panose="02040503050406030204" pitchFamily="18" charset="0"/>
                      </a:rPr>
                      <m:t>=</m:t>
                    </m:r>
                    <m:r>
                      <m:rPr>
                        <m:sty m:val="p"/>
                      </m:rPr>
                      <a:rPr lang="en-IN" sz="2800" b="0" i="0" smtClean="0">
                        <a:latin typeface="Cambria Math" panose="02040503050406030204" pitchFamily="18" charset="0"/>
                      </a:rPr>
                      <m:t>a</m:t>
                    </m:r>
                    <m:r>
                      <a:rPr lang="en-IN" sz="2800" i="1">
                        <a:latin typeface="Cambria Math" panose="02040503050406030204" pitchFamily="18" charset="0"/>
                      </a:rPr>
                      <m:t>∣→⟩</m:t>
                    </m:r>
                    <m:r>
                      <a:rPr lang="en-IN" sz="2800" b="0" i="1" smtClean="0">
                        <a:latin typeface="Cambria Math" panose="02040503050406030204" pitchFamily="18" charset="0"/>
                      </a:rPr>
                      <m:t>+</m:t>
                    </m:r>
                    <m:r>
                      <a:rPr lang="en-IN" sz="2800" b="0" i="1" smtClean="0">
                        <a:latin typeface="Cambria Math" panose="02040503050406030204" pitchFamily="18" charset="0"/>
                      </a:rPr>
                      <m:t>𝑏</m:t>
                    </m:r>
                    <m:r>
                      <a:rPr lang="en-IN" sz="2800" i="1">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meets a polaroid with preferred axis </a:t>
                </a:r>
                <a14:m>
                  <m:oMath xmlns:m="http://schemas.openxmlformats.org/officeDocument/2006/math">
                    <m:r>
                      <a:rPr lang="en-IN" sz="2800" i="1">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the photon will get through with probability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𝑎</m:t>
                            </m:r>
                          </m:e>
                        </m:d>
                      </m:e>
                      <m:sup>
                        <m:r>
                          <a:rPr lang="en-IN" sz="2800" b="0" i="1" smtClean="0">
                            <a:latin typeface="Cambria Math" panose="02040503050406030204" pitchFamily="18" charset="0"/>
                            <a:cs typeface="Times New Roman" panose="02020603050405020304" pitchFamily="18" charset="0"/>
                          </a:rPr>
                          <m:t>2</m:t>
                        </m:r>
                      </m:sup>
                    </m:sSup>
                  </m:oMath>
                </a14:m>
                <a:r>
                  <a:rPr lang="en-US" sz="2800" dirty="0">
                    <a:latin typeface="Times New Roman" panose="02020603050405020304" pitchFamily="18" charset="0"/>
                    <a:cs typeface="Times New Roman" panose="02020603050405020304" pitchFamily="18" charset="0"/>
                  </a:rPr>
                  <a:t> and will be absorbed (not pass) with the probability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m:rPr>
                                <m:sty m:val="p"/>
                              </m:rPr>
                              <a:rPr lang="en-IN" sz="2800" b="0" i="0" smtClean="0">
                                <a:latin typeface="Cambria Math" panose="02040503050406030204" pitchFamily="18" charset="0"/>
                                <a:cs typeface="Times New Roman" panose="02020603050405020304" pitchFamily="18" charset="0"/>
                              </a:rPr>
                              <m:t>b</m:t>
                            </m:r>
                          </m:e>
                        </m:d>
                      </m:e>
                      <m:sup>
                        <m:r>
                          <a:rPr lang="en-IN" sz="2800" b="0" i="0"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=1−</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𝑎</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oMath>
                </a14:m>
                <a:r>
                  <a:rPr lang="en-IN" sz="2800" b="0" dirty="0">
                    <a:latin typeface="Times New Roman" panose="02020603050405020304" pitchFamily="18" charset="0"/>
                    <a:cs typeface="Times New Roman" panose="02020603050405020304" pitchFamily="18" charset="0"/>
                  </a:rPr>
                  <a:t> Thus,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𝑎</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𝑏</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=1.</m:t>
                    </m:r>
                  </m:oMath>
                </a14:m>
                <a:r>
                  <a:rPr lang="en-IN" sz="2800" b="0" dirty="0">
                    <a:latin typeface="Times New Roman" panose="02020603050405020304" pitchFamily="18" charset="0"/>
                    <a:cs typeface="Times New Roman" panose="02020603050405020304" pitchFamily="18" charset="0"/>
                  </a:rPr>
                  <a:t> (Normalizing Condition).</a:t>
                </a:r>
              </a:p>
              <a:p>
                <a:r>
                  <a:rPr lang="en-US" sz="2800" dirty="0">
                    <a:latin typeface="Times New Roman" panose="02020603050405020304" pitchFamily="18" charset="0"/>
                    <a:cs typeface="Times New Roman" panose="02020603050405020304" pitchFamily="18" charset="0"/>
                  </a:rPr>
                  <a:t>Thus, the probability that a photon passes through the polaroid is the square of the magnitude of the amplitude of its polarization in the direction of the polaroid’s preferred axis.</a:t>
                </a:r>
              </a:p>
            </p:txBody>
          </p:sp>
        </mc:Choice>
        <mc:Fallback xmlns="">
          <p:sp>
            <p:nvSpPr>
              <p:cNvPr id="5" name="TextBox 4">
                <a:extLst>
                  <a:ext uri="{FF2B5EF4-FFF2-40B4-BE49-F238E27FC236}">
                    <a16:creationId xmlns:a16="http://schemas.microsoft.com/office/drawing/2014/main" id="{9FD19990-2D50-88E9-23AF-5F1C070E541B}"/>
                  </a:ext>
                </a:extLst>
              </p:cNvPr>
              <p:cNvSpPr txBox="1">
                <a:spLocks noRot="1" noChangeAspect="1" noMove="1" noResize="1" noEditPoints="1" noAdjustHandles="1" noChangeArrowheads="1" noChangeShapeType="1" noTextEdit="1"/>
              </p:cNvSpPr>
              <p:nvPr/>
            </p:nvSpPr>
            <p:spPr>
              <a:xfrm>
                <a:off x="628650" y="1836751"/>
                <a:ext cx="8046223" cy="4401205"/>
              </a:xfrm>
              <a:prstGeom prst="rect">
                <a:avLst/>
              </a:prstGeom>
              <a:blipFill>
                <a:blip r:embed="rId2"/>
                <a:stretch>
                  <a:fillRect l="-1515" t="-1385" r="-2348" b="-2909"/>
                </a:stretch>
              </a:blipFill>
            </p:spPr>
            <p:txBody>
              <a:bodyPr/>
              <a:lstStyle/>
              <a:p>
                <a:r>
                  <a:rPr lang="en-US">
                    <a:noFill/>
                  </a:rPr>
                  <a:t> </a:t>
                </a:r>
              </a:p>
            </p:txBody>
          </p:sp>
        </mc:Fallback>
      </mc:AlternateContent>
    </p:spTree>
    <p:extLst>
      <p:ext uri="{BB962C8B-B14F-4D97-AF65-F5344CB8AC3E}">
        <p14:creationId xmlns:p14="http://schemas.microsoft.com/office/powerpoint/2010/main" val="289513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A416A8-17C7-874E-A86A-36F96B4EE19F}"/>
                  </a:ext>
                </a:extLst>
              </p:cNvPr>
              <p:cNvSpPr>
                <a:spLocks noGrp="1"/>
              </p:cNvSpPr>
              <p:nvPr>
                <p:ph idx="1"/>
              </p:nvPr>
            </p:nvSpPr>
            <p:spPr>
              <a:xfrm>
                <a:off x="628650" y="612250"/>
                <a:ext cx="7886700" cy="5744101"/>
              </a:xfrm>
            </p:spPr>
            <p:txBody>
              <a:bodyPr>
                <a:normAutofit lnSpcReduction="10000"/>
              </a:bodyPr>
              <a:lstStyle/>
              <a:p>
                <a:pPr marL="0" indent="0">
                  <a:buNone/>
                </a:pPr>
                <a:r>
                  <a:rPr lang="en-IN" dirty="0"/>
                  <a:t>Any photon that passes through the polaroid A will leave polarized in the direction of the polaroid’s preferred axis. Thus after leaving the polaroid A it will be polarized in the direction </a:t>
                </a:r>
                <a14:m>
                  <m:oMath xmlns:m="http://schemas.openxmlformats.org/officeDocument/2006/math">
                    <m:r>
                      <a:rPr lang="en-IN" sz="2800" i="1" smtClean="0">
                        <a:latin typeface="Cambria Math" panose="02040503050406030204" pitchFamily="18" charset="0"/>
                      </a:rPr>
                      <m:t>∣→⟩</m:t>
                    </m:r>
                  </m:oMath>
                </a14:m>
                <a:r>
                  <a:rPr lang="en-US" dirty="0"/>
                  <a:t>. Hence, a horizontally polarized will photon has no amplitude in the vertical direction, so no chance of passing through polaroid C which was given a vertical orientation. Thus, no light reaches the screen.</a:t>
                </a:r>
              </a:p>
              <a:p>
                <a:pPr marL="0" indent="0">
                  <a:buNone/>
                </a:pPr>
                <a:endParaRPr lang="en-US" dirty="0"/>
              </a:p>
              <a:p>
                <a:pPr marL="0" indent="0">
                  <a:buNone/>
                </a:pPr>
                <a:r>
                  <a:rPr lang="en-US" dirty="0"/>
                  <a:t>When polaroid B with preferred axis </a:t>
                </a:r>
                <a14:m>
                  <m:oMath xmlns:m="http://schemas.openxmlformats.org/officeDocument/2006/math">
                    <m:r>
                      <a:rPr lang="en-IN" sz="2800" i="1" smtClean="0">
                        <a:latin typeface="Cambria Math" panose="02040503050406030204" pitchFamily="18" charset="0"/>
                      </a:rPr>
                      <m:t>↗</m:t>
                    </m:r>
                    <m:r>
                      <a:rPr lang="en-IN" sz="2800" i="1" smtClean="0">
                        <a:latin typeface="Cambria Math" panose="02040503050406030204" pitchFamily="18" charset="0"/>
                      </a:rPr>
                      <m:t> </m:t>
                    </m:r>
                  </m:oMath>
                </a14:m>
                <a:r>
                  <a:rPr lang="en-US" dirty="0"/>
                  <a:t>,(45 degree) is added after passing through polaroid A its, orientation is </a:t>
                </a:r>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den>
                      </m:f>
                      <m:r>
                        <a:rPr lang="en-IN" b="0" i="1" smtClean="0">
                          <a:latin typeface="Cambria Math" panose="02040503050406030204" pitchFamily="18" charset="0"/>
                        </a:rPr>
                        <m:t>|</m:t>
                      </m:r>
                      <m:r>
                        <a:rPr lang="en-IN" i="1" smtClean="0">
                          <a:latin typeface="Cambria Math" panose="02040503050406030204" pitchFamily="18" charset="0"/>
                        </a:rPr>
                        <m:t>↗</m:t>
                      </m:r>
                      <m:r>
                        <a:rPr lang="en-IN" i="1">
                          <a:latin typeface="Cambria Math" panose="02040503050406030204" pitchFamily="18" charset="0"/>
                        </a:rPr>
                        <m:t>⟩</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den>
                      </m:f>
                      <m:r>
                        <a:rPr lang="en-IN" b="0" i="1" smtClean="0">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3EA416A8-17C7-874E-A86A-36F96B4EE19F}"/>
                  </a:ext>
                </a:extLst>
              </p:cNvPr>
              <p:cNvSpPr>
                <a:spLocks noGrp="1" noRot="1" noChangeAspect="1" noMove="1" noResize="1" noEditPoints="1" noAdjustHandles="1" noChangeArrowheads="1" noChangeShapeType="1" noTextEdit="1"/>
              </p:cNvSpPr>
              <p:nvPr>
                <p:ph idx="1"/>
              </p:nvPr>
            </p:nvSpPr>
            <p:spPr>
              <a:xfrm>
                <a:off x="628650" y="612250"/>
                <a:ext cx="7886700" cy="5744101"/>
              </a:xfrm>
              <a:blipFill>
                <a:blip r:embed="rId2"/>
                <a:stretch>
                  <a:fillRect l="-1546" t="-2333" r="-26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3AA4044-5109-5320-5E95-027049BA525C}"/>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5A74B0F6-2C37-F052-6941-DE403C69A9AB}"/>
              </a:ext>
            </a:extLst>
          </p:cNvPr>
          <p:cNvSpPr>
            <a:spLocks noGrp="1"/>
          </p:cNvSpPr>
          <p:nvPr>
            <p:ph type="sldNum" sz="quarter" idx="12"/>
          </p:nvPr>
        </p:nvSpPr>
        <p:spPr/>
        <p:txBody>
          <a:bodyPr/>
          <a:lstStyle/>
          <a:p>
            <a:fld id="{9EFCAA85-8796-4B17-9CA3-4CB18724EF60}" type="slidenum">
              <a:rPr lang="en-US" smtClean="0"/>
              <a:t>11</a:t>
            </a:fld>
            <a:endParaRPr lang="en-US"/>
          </a:p>
        </p:txBody>
      </p:sp>
    </p:spTree>
    <p:extLst>
      <p:ext uri="{BB962C8B-B14F-4D97-AF65-F5344CB8AC3E}">
        <p14:creationId xmlns:p14="http://schemas.microsoft.com/office/powerpoint/2010/main" val="148444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27E618-B471-806E-9AC9-71D45145475E}"/>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076B3886-BAA6-78C2-A994-45A34BAD3B24}"/>
              </a:ext>
            </a:extLst>
          </p:cNvPr>
          <p:cNvSpPr>
            <a:spLocks noGrp="1"/>
          </p:cNvSpPr>
          <p:nvPr>
            <p:ph type="sldNum" sz="quarter" idx="12"/>
          </p:nvPr>
        </p:nvSpPr>
        <p:spPr/>
        <p:txBody>
          <a:bodyPr/>
          <a:lstStyle/>
          <a:p>
            <a:fld id="{9EFCAA85-8796-4B17-9CA3-4CB18724EF60}" type="slidenum">
              <a:rPr lang="en-US" smtClean="0"/>
              <a:t>12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B8C445-F7AC-EBE1-1A95-88902078D9D0}"/>
                  </a:ext>
                </a:extLst>
              </p:cNvPr>
              <p:cNvSpPr txBox="1"/>
              <p:nvPr/>
            </p:nvSpPr>
            <p:spPr>
              <a:xfrm>
                <a:off x="413468" y="691763"/>
                <a:ext cx="8101881" cy="491576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On passing through polaroid A becomes horizontally polarized </a:t>
                </a:r>
                <a14:m>
                  <m:oMath xmlns:m="http://schemas.openxmlformats.org/officeDocument/2006/math">
                    <m:r>
                      <a:rPr lang="en-IN" sz="280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so the amplitude of any such photon’s state in the direction </a:t>
                </a:r>
                <a14:m>
                  <m:oMath xmlns:m="http://schemas.openxmlformats.org/officeDocument/2006/math">
                    <m:d>
                      <m:dPr>
                        <m:begChr m:val="|"/>
                        <m:endChr m:val="⟩"/>
                        <m:ctrlPr>
                          <a:rPr lang="en-IN" sz="2800" b="0" i="1" smtClean="0">
                            <a:latin typeface="Cambria Math" panose="02040503050406030204" pitchFamily="18" charset="0"/>
                          </a:rPr>
                        </m:ctrlPr>
                      </m:dPr>
                      <m:e>
                        <m:r>
                          <a:rPr lang="en-IN" sz="2800" i="1">
                            <a:latin typeface="Cambria Math" panose="02040503050406030204" pitchFamily="18" charset="0"/>
                          </a:rPr>
                          <m:t>↗</m:t>
                        </m:r>
                      </m:e>
                    </m:d>
                  </m:oMath>
                </a14:m>
                <a:r>
                  <a:rPr lang="en-US" sz="2800" dirty="0">
                    <a:latin typeface="Times New Roman" panose="02020603050405020304" pitchFamily="18" charset="0"/>
                    <a:cs typeface="Times New Roman" panose="02020603050405020304" pitchFamily="18" charset="0"/>
                  </a:rPr>
                  <a:t> is </a:t>
                </a:r>
                <a14:m>
                  <m:oMath xmlns:m="http://schemas.openxmlformats.org/officeDocument/2006/math">
                    <m:f>
                      <m:fPr>
                        <m:ctrlPr>
                          <a:rPr lang="en-US" sz="280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ad>
                          <m:radPr>
                            <m:degHide m:val="on"/>
                            <m:ctrlPr>
                              <a:rPr lang="en-US" sz="2800" i="1" smtClean="0">
                                <a:latin typeface="Cambria Math" panose="02040503050406030204" pitchFamily="18" charset="0"/>
                                <a:cs typeface="Times New Roman" panose="02020603050405020304" pitchFamily="18" charset="0"/>
                              </a:rPr>
                            </m:ctrlPr>
                          </m:radPr>
                          <m:deg/>
                          <m:e>
                            <m:r>
                              <a:rPr lang="en-IN" sz="2800" b="0" i="1" smtClean="0">
                                <a:latin typeface="Cambria Math" panose="02040503050406030204" pitchFamily="18" charset="0"/>
                                <a:cs typeface="Times New Roman" panose="02020603050405020304" pitchFamily="18" charset="0"/>
                              </a:rPr>
                              <m:t>2</m:t>
                            </m:r>
                          </m:e>
                        </m:rad>
                      </m:den>
                    </m:f>
                  </m:oMath>
                </a14:m>
                <a:r>
                  <a:rPr lang="en-US" sz="2800" dirty="0">
                    <a:latin typeface="Times New Roman" panose="02020603050405020304" pitchFamily="18" charset="0"/>
                    <a:cs typeface="Times New Roman" panose="02020603050405020304" pitchFamily="18" charset="0"/>
                  </a:rPr>
                  <a:t>. Hence the probability that it will pass though polaroid b is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ad>
                                  <m:radPr>
                                    <m:degHide m:val="on"/>
                                    <m:ctrlPr>
                                      <a:rPr lang="en-IN" sz="2800" b="0" i="1" smtClean="0">
                                        <a:latin typeface="Cambria Math" panose="02040503050406030204" pitchFamily="18" charset="0"/>
                                        <a:cs typeface="Times New Roman" panose="02020603050405020304" pitchFamily="18" charset="0"/>
                                      </a:rPr>
                                    </m:ctrlPr>
                                  </m:radPr>
                                  <m:deg/>
                                  <m:e>
                                    <m:r>
                                      <a:rPr lang="en-IN" sz="2800" b="0" i="1" smtClean="0">
                                        <a:latin typeface="Cambria Math" panose="02040503050406030204" pitchFamily="18" charset="0"/>
                                        <a:cs typeface="Times New Roman" panose="02020603050405020304" pitchFamily="18" charset="0"/>
                                      </a:rPr>
                                      <m:t>2</m:t>
                                    </m:r>
                                  </m:e>
                                </m:rad>
                              </m:den>
                            </m:f>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
                          <a:rPr lang="en-IN" sz="2800" b="0" i="1" smtClean="0">
                            <a:latin typeface="Cambria Math" panose="02040503050406030204" pitchFamily="18" charset="0"/>
                            <a:cs typeface="Times New Roman" panose="02020603050405020304" pitchFamily="18" charset="0"/>
                          </a:rPr>
                          <m:t>2</m:t>
                        </m:r>
                      </m:den>
                    </m:f>
                    <m:r>
                      <a:rPr lang="en-IN" sz="2800" b="0" i="0" smtClean="0">
                        <a:latin typeface="Cambria Math" panose="02040503050406030204" pitchFamily="18" charset="0"/>
                        <a:cs typeface="Times New Roman" panose="02020603050405020304" pitchFamily="18" charset="0"/>
                      </a:rPr>
                      <m:t>. </m:t>
                    </m:r>
                  </m:oMath>
                </a14:m>
                <a:r>
                  <a:rPr lang="en-US" sz="2800" dirty="0">
                    <a:latin typeface="Times New Roman" panose="02020603050405020304" pitchFamily="18" charset="0"/>
                    <a:cs typeface="Times New Roman" panose="02020603050405020304" pitchFamily="18" charset="0"/>
                  </a:rPr>
                  <a:t>Now the photons passed through polaroid B will have a polarization direction </a:t>
                </a:r>
                <a14:m>
                  <m:oMath xmlns:m="http://schemas.openxmlformats.org/officeDocument/2006/math">
                    <m:d>
                      <m:dPr>
                        <m:begChr m:val="|"/>
                        <m:endChr m:val="⟩"/>
                        <m:ctrlPr>
                          <a:rPr lang="en-IN" sz="2800" i="1">
                            <a:latin typeface="Cambria Math" panose="02040503050406030204" pitchFamily="18" charset="0"/>
                          </a:rPr>
                        </m:ctrlPr>
                      </m:dPr>
                      <m:e>
                        <m:r>
                          <a:rPr lang="en-IN" sz="2800" i="1">
                            <a:latin typeface="Cambria Math" panose="02040503050406030204" pitchFamily="18" charset="0"/>
                          </a:rPr>
                          <m:t>↗</m:t>
                        </m:r>
                      </m:e>
                    </m:d>
                  </m:oMath>
                </a14:m>
                <a:r>
                  <a:rPr lang="en-US" sz="2800" dirty="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When this photon hit </a:t>
                </a:r>
                <a:r>
                  <a:rPr lang="en-US" sz="2800" dirty="0" err="1">
                    <a:latin typeface="Times New Roman" panose="02020603050405020304" pitchFamily="18" charset="0"/>
                    <a:cs typeface="Times New Roman" panose="02020603050405020304" pitchFamily="18" charset="0"/>
                  </a:rPr>
                  <a:t>polariod</a:t>
                </a:r>
                <a:r>
                  <a:rPr lang="en-US" sz="2800" dirty="0">
                    <a:latin typeface="Times New Roman" panose="02020603050405020304" pitchFamily="18" charset="0"/>
                    <a:cs typeface="Times New Roman" panose="02020603050405020304" pitchFamily="18" charset="0"/>
                  </a:rPr>
                  <a:t> C, they do have amplitude in the vertical direction, thus some(50% probability) of them will pass and hit the screen.</a:t>
                </a:r>
              </a:p>
            </p:txBody>
          </p:sp>
        </mc:Choice>
        <mc:Fallback xmlns="">
          <p:sp>
            <p:nvSpPr>
              <p:cNvPr id="5" name="TextBox 4">
                <a:extLst>
                  <a:ext uri="{FF2B5EF4-FFF2-40B4-BE49-F238E27FC236}">
                    <a16:creationId xmlns:a16="http://schemas.microsoft.com/office/drawing/2014/main" id="{AEB8C445-F7AC-EBE1-1A95-88902078D9D0}"/>
                  </a:ext>
                </a:extLst>
              </p:cNvPr>
              <p:cNvSpPr txBox="1">
                <a:spLocks noRot="1" noChangeAspect="1" noMove="1" noResize="1" noEditPoints="1" noAdjustHandles="1" noChangeArrowheads="1" noChangeShapeType="1" noTextEdit="1"/>
              </p:cNvSpPr>
              <p:nvPr/>
            </p:nvSpPr>
            <p:spPr>
              <a:xfrm>
                <a:off x="413468" y="691763"/>
                <a:ext cx="8101881" cy="4915769"/>
              </a:xfrm>
              <a:prstGeom prst="rect">
                <a:avLst/>
              </a:prstGeom>
              <a:blipFill>
                <a:blip r:embed="rId2"/>
                <a:stretch>
                  <a:fillRect l="-1580" t="-1239" b="-2478"/>
                </a:stretch>
              </a:blipFill>
            </p:spPr>
            <p:txBody>
              <a:bodyPr/>
              <a:lstStyle/>
              <a:p>
                <a:r>
                  <a:rPr lang="en-US">
                    <a:noFill/>
                  </a:rPr>
                  <a:t> </a:t>
                </a:r>
              </a:p>
            </p:txBody>
          </p:sp>
        </mc:Fallback>
      </mc:AlternateContent>
    </p:spTree>
    <p:extLst>
      <p:ext uri="{BB962C8B-B14F-4D97-AF65-F5344CB8AC3E}">
        <p14:creationId xmlns:p14="http://schemas.microsoft.com/office/powerpoint/2010/main" val="2741352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AE50-197B-0EF6-8FC2-B95BAACEA5B9}"/>
              </a:ext>
            </a:extLst>
          </p:cNvPr>
          <p:cNvSpPr>
            <a:spLocks noGrp="1"/>
          </p:cNvSpPr>
          <p:nvPr>
            <p:ph type="title"/>
          </p:nvPr>
        </p:nvSpPr>
        <p:spPr/>
        <p:txBody>
          <a:bodyPr/>
          <a:lstStyle/>
          <a:p>
            <a:r>
              <a:rPr lang="en-IN" dirty="0"/>
              <a:t>Summary</a:t>
            </a:r>
            <a:endParaRPr lang="en-US" dirty="0"/>
          </a:p>
        </p:txBody>
      </p:sp>
      <p:sp>
        <p:nvSpPr>
          <p:cNvPr id="3" name="Date Placeholder 2">
            <a:extLst>
              <a:ext uri="{FF2B5EF4-FFF2-40B4-BE49-F238E27FC236}">
                <a16:creationId xmlns:a16="http://schemas.microsoft.com/office/drawing/2014/main" id="{AF11C2B9-F55C-8231-A8A8-B81958D63620}"/>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B2196E3D-9919-0D81-7EE8-854212D89290}"/>
              </a:ext>
            </a:extLst>
          </p:cNvPr>
          <p:cNvSpPr>
            <a:spLocks noGrp="1"/>
          </p:cNvSpPr>
          <p:nvPr>
            <p:ph type="sldNum" sz="quarter" idx="12"/>
          </p:nvPr>
        </p:nvSpPr>
        <p:spPr/>
        <p:txBody>
          <a:bodyPr/>
          <a:lstStyle/>
          <a:p>
            <a:fld id="{9EFCAA85-8796-4B17-9CA3-4CB18724EF60}" type="slidenum">
              <a:rPr lang="en-US" smtClean="0"/>
              <a:t>13</a:t>
            </a:fld>
            <a:endParaRPr lang="en-US"/>
          </a:p>
        </p:txBody>
      </p:sp>
      <p:sp>
        <p:nvSpPr>
          <p:cNvPr id="5" name="TextBox 4">
            <a:extLst>
              <a:ext uri="{FF2B5EF4-FFF2-40B4-BE49-F238E27FC236}">
                <a16:creationId xmlns:a16="http://schemas.microsoft.com/office/drawing/2014/main" id="{21F3E4C1-4F64-15DB-E0AA-4D6035841D98}"/>
              </a:ext>
            </a:extLst>
          </p:cNvPr>
          <p:cNvSpPr txBox="1"/>
          <p:nvPr/>
        </p:nvSpPr>
        <p:spPr>
          <a:xfrm>
            <a:off x="477078" y="1574358"/>
            <a:ext cx="8038271" cy="3970318"/>
          </a:xfrm>
          <a:prstGeom prst="rect">
            <a:avLst/>
          </a:prstGeom>
          <a:noFill/>
        </p:spPr>
        <p:txBody>
          <a:bodyPr wrap="square" rtlCol="0">
            <a:spAutoFit/>
          </a:bodyPr>
          <a:lstStyle/>
          <a:p>
            <a:pPr marL="457200" indent="-457200">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The polarization state of a photon is modelled as a unit vector.</a:t>
            </a:r>
          </a:p>
          <a:p>
            <a:pPr marL="457200" indent="-457200">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Its interaction with polaroid is probabilistic and depends on the amplitude of the photon’s polarization in the direction of the polaroid’s preferred axis. Either the photon will be absorbed, or the photon will leave the polaroid with its polarization aligned with the polaroid’s preferred axis.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356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23B010-1BBA-0AB4-1F5C-842198728B3B}"/>
                  </a:ext>
                </a:extLst>
              </p:cNvPr>
              <p:cNvSpPr>
                <a:spLocks noGrp="1"/>
              </p:cNvSpPr>
              <p:nvPr>
                <p:ph idx="1"/>
              </p:nvPr>
            </p:nvSpPr>
            <p:spPr>
              <a:xfrm>
                <a:off x="628649" y="784004"/>
                <a:ext cx="7886700" cy="4530726"/>
              </a:xfrm>
            </p:spPr>
            <p:txBody>
              <a:bodyPr/>
              <a:lstStyle/>
              <a:p>
                <a:r>
                  <a:rPr lang="en-US" dirty="0"/>
                  <a:t>Thus, the state of a photon (Qubit) is represented </a:t>
                </a:r>
                <a14:m>
                  <m:oMath xmlns:m="http://schemas.openxmlformats.org/officeDocument/2006/math">
                    <m:d>
                      <m:dPr>
                        <m:begChr m:val="|"/>
                        <m:endChr m:val="⟩"/>
                        <m:ctrlPr>
                          <a:rPr lang="en-IN" i="1">
                            <a:latin typeface="Cambria Math" panose="02040503050406030204" pitchFamily="18" charset="0"/>
                          </a:rPr>
                        </m:ctrlPr>
                      </m:dPr>
                      <m:e>
                        <m:r>
                          <a:rPr lang="en-IN" i="1">
                            <a:latin typeface="Cambria Math" panose="02040503050406030204" pitchFamily="18" charset="0"/>
                          </a:rPr>
                          <m:t>𝑣</m:t>
                        </m:r>
                      </m:e>
                    </m:d>
                    <m:r>
                      <a:rPr lang="en-IN">
                        <a:latin typeface="Cambria Math" panose="02040503050406030204" pitchFamily="18" charset="0"/>
                      </a:rPr>
                      <m:t>=</m:t>
                    </m:r>
                    <m:r>
                      <m:rPr>
                        <m:sty m:val="p"/>
                      </m:rPr>
                      <a:rPr lang="en-IN">
                        <a:latin typeface="Cambria Math" panose="02040503050406030204" pitchFamily="18" charset="0"/>
                      </a:rPr>
                      <m:t>a</m:t>
                    </m:r>
                    <m:r>
                      <a:rPr lang="en-IN" i="1">
                        <a:latin typeface="Cambria Math" panose="02040503050406030204" pitchFamily="18" charset="0"/>
                      </a:rPr>
                      <m:t>∣→⟩+</m:t>
                    </m:r>
                    <m:r>
                      <a:rPr lang="en-IN" i="1">
                        <a:latin typeface="Cambria Math" panose="02040503050406030204" pitchFamily="18" charset="0"/>
                      </a:rPr>
                      <m:t>𝑏</m:t>
                    </m:r>
                    <m:r>
                      <a:rPr lang="en-IN" i="1">
                        <a:latin typeface="Cambria Math" panose="02040503050406030204" pitchFamily="18" charset="0"/>
                      </a:rPr>
                      <m:t>∣↑⟩</m:t>
                    </m:r>
                  </m:oMath>
                </a14:m>
                <a:r>
                  <a:rPr lang="en-US" dirty="0"/>
                  <a:t> where a, b could be complex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𝐶</m:t>
                    </m:r>
                    <m:r>
                      <a:rPr lang="en-IN" b="0" i="1" smtClean="0">
                        <a:latin typeface="Cambria Math" panose="02040503050406030204" pitchFamily="18" charset="0"/>
                      </a:rPr>
                      <m:t>)</m:t>
                    </m:r>
                  </m:oMath>
                </a14:m>
                <a:r>
                  <a:rPr lang="en-US" dirty="0"/>
                  <a:t> where imaginary coefficients correspond to circular polarization, and </a:t>
                </a:r>
                <a14:m>
                  <m:oMath xmlns:m="http://schemas.openxmlformats.org/officeDocument/2006/math">
                    <m:r>
                      <a:rPr lang="en-IN" i="1">
                        <a:latin typeface="Cambria Math" panose="02040503050406030204" pitchFamily="18" charset="0"/>
                      </a:rPr>
                      <m:t>∣→⟩</m:t>
                    </m:r>
                  </m:oMath>
                </a14:m>
                <a:r>
                  <a:rPr lang="en-US" dirty="0"/>
                  <a:t> , </a:t>
                </a:r>
                <a14:m>
                  <m:oMath xmlns:m="http://schemas.openxmlformats.org/officeDocument/2006/math">
                    <m:r>
                      <a:rPr lang="en-IN" i="1">
                        <a:latin typeface="Cambria Math" panose="02040503050406030204" pitchFamily="18" charset="0"/>
                      </a:rPr>
                      <m:t>∣↑⟩</m:t>
                    </m:r>
                  </m:oMath>
                </a14:m>
                <a:r>
                  <a:rPr lang="en-US" dirty="0"/>
                  <a:t> are orthonormal vectors.</a:t>
                </a:r>
              </a:p>
              <a:p>
                <a:endParaRPr lang="en-US" dirty="0"/>
              </a:p>
              <a:p>
                <a:pPr marL="0" indent="0">
                  <a:buNone/>
                </a:pPr>
                <a:r>
                  <a:rPr lang="en-US" dirty="0"/>
                  <a:t>Note that in the previous case taking </a:t>
                </a:r>
                <a:r>
                  <a:rPr lang="en-US" dirty="0" err="1"/>
                  <a:t>a,b</a:t>
                </a:r>
                <a:r>
                  <a:rPr lang="en-US" dirty="0"/>
                  <a:t> as Real (</a:t>
                </a:r>
                <a:r>
                  <a:rPr lang="en-US" dirty="0" err="1"/>
                  <a:t>Rebit</a:t>
                </a:r>
                <a:r>
                  <a:rPr lang="en-US" dirty="0"/>
                  <a:t>) was sufficient to understand the phenomenon.</a:t>
                </a:r>
              </a:p>
            </p:txBody>
          </p:sp>
        </mc:Choice>
        <mc:Fallback xmlns="">
          <p:sp>
            <p:nvSpPr>
              <p:cNvPr id="3" name="Content Placeholder 2">
                <a:extLst>
                  <a:ext uri="{FF2B5EF4-FFF2-40B4-BE49-F238E27FC236}">
                    <a16:creationId xmlns:a16="http://schemas.microsoft.com/office/drawing/2014/main" id="{DD23B010-1BBA-0AB4-1F5C-842198728B3B}"/>
                  </a:ext>
                </a:extLst>
              </p:cNvPr>
              <p:cNvSpPr>
                <a:spLocks noGrp="1" noRot="1" noChangeAspect="1" noMove="1" noResize="1" noEditPoints="1" noAdjustHandles="1" noChangeArrowheads="1" noChangeShapeType="1" noTextEdit="1"/>
              </p:cNvSpPr>
              <p:nvPr>
                <p:ph idx="1"/>
              </p:nvPr>
            </p:nvSpPr>
            <p:spPr>
              <a:xfrm>
                <a:off x="628649" y="784004"/>
                <a:ext cx="7886700" cy="4530726"/>
              </a:xfrm>
              <a:blipFill>
                <a:blip r:embed="rId2"/>
                <a:stretch>
                  <a:fillRect l="-1546" t="-2288" r="-17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92067E-B499-3F89-AFD2-18F70B804BCF}"/>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9DF055AF-6A06-6D40-320D-0B26AA3AD46D}"/>
              </a:ext>
            </a:extLst>
          </p:cNvPr>
          <p:cNvSpPr>
            <a:spLocks noGrp="1"/>
          </p:cNvSpPr>
          <p:nvPr>
            <p:ph type="sldNum" sz="quarter" idx="12"/>
          </p:nvPr>
        </p:nvSpPr>
        <p:spPr/>
        <p:txBody>
          <a:bodyPr/>
          <a:lstStyle/>
          <a:p>
            <a:fld id="{9EFCAA85-8796-4B17-9CA3-4CB18724EF60}" type="slidenum">
              <a:rPr lang="en-US" smtClean="0"/>
              <a:t>14</a:t>
            </a:fld>
            <a:endParaRPr lang="en-US"/>
          </a:p>
        </p:txBody>
      </p:sp>
    </p:spTree>
    <p:extLst>
      <p:ext uri="{BB962C8B-B14F-4D97-AF65-F5344CB8AC3E}">
        <p14:creationId xmlns:p14="http://schemas.microsoft.com/office/powerpoint/2010/main" val="181864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4C8E-C66C-174F-E450-6A1C684BB5FF}"/>
              </a:ext>
            </a:extLst>
          </p:cNvPr>
          <p:cNvSpPr>
            <a:spLocks noGrp="1"/>
          </p:cNvSpPr>
          <p:nvPr>
            <p:ph type="title"/>
          </p:nvPr>
        </p:nvSpPr>
        <p:spPr/>
        <p:txBody>
          <a:bodyPr/>
          <a:lstStyle/>
          <a:p>
            <a:r>
              <a:rPr lang="en-IN" dirty="0"/>
              <a:t>Decoherence</a:t>
            </a:r>
            <a:endParaRPr lang="en-US" dirty="0"/>
          </a:p>
        </p:txBody>
      </p:sp>
      <p:sp>
        <p:nvSpPr>
          <p:cNvPr id="3" name="Content Placeholder 2">
            <a:extLst>
              <a:ext uri="{FF2B5EF4-FFF2-40B4-BE49-F238E27FC236}">
                <a16:creationId xmlns:a16="http://schemas.microsoft.com/office/drawing/2014/main" id="{6F032BBB-3146-488E-C3D3-78A2902AAFA9}"/>
              </a:ext>
            </a:extLst>
          </p:cNvPr>
          <p:cNvSpPr>
            <a:spLocks noGrp="1"/>
          </p:cNvSpPr>
          <p:nvPr>
            <p:ph idx="1"/>
          </p:nvPr>
        </p:nvSpPr>
        <p:spPr/>
        <p:txBody>
          <a:bodyPr>
            <a:normAutofit fontScale="92500" lnSpcReduction="20000"/>
          </a:bodyPr>
          <a:lstStyle/>
          <a:p>
            <a:r>
              <a:rPr lang="en-IN" dirty="0"/>
              <a:t>You cannot observe i.e. measure a quantum state without changing it in some way. Hence, the phenomenon of decoherence refers to the fact that the qubits lose their state and properties as they interact with the environment in an uncontrollable way, thus the decoherence problem. We may not measure but the quantum system is continuously interacting with the quantum state.</a:t>
            </a:r>
          </a:p>
          <a:p>
            <a:r>
              <a:rPr lang="en-IN" dirty="0"/>
              <a:t>To resist decoherence, we must prevent the environment from “learning” about the state of the quantum computer during the computation.</a:t>
            </a:r>
          </a:p>
          <a:p>
            <a:r>
              <a:rPr lang="en-IN" dirty="0"/>
              <a:t>Hence information needs to be kept isolated from the environment. This is overcome by Quantum error Correction by using very non – local form, shared among many qubits. (Environment interacts locally).</a:t>
            </a:r>
            <a:endParaRPr lang="en-US" dirty="0"/>
          </a:p>
        </p:txBody>
      </p:sp>
      <p:sp>
        <p:nvSpPr>
          <p:cNvPr id="4" name="Date Placeholder 3">
            <a:extLst>
              <a:ext uri="{FF2B5EF4-FFF2-40B4-BE49-F238E27FC236}">
                <a16:creationId xmlns:a16="http://schemas.microsoft.com/office/drawing/2014/main" id="{781EB145-2326-FF31-9E88-F900DB00801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F49B3E8B-DCA2-FD5E-2CBA-7C75B3575E3E}"/>
              </a:ext>
            </a:extLst>
          </p:cNvPr>
          <p:cNvSpPr>
            <a:spLocks noGrp="1"/>
          </p:cNvSpPr>
          <p:nvPr>
            <p:ph type="sldNum" sz="quarter" idx="12"/>
          </p:nvPr>
        </p:nvSpPr>
        <p:spPr/>
        <p:txBody>
          <a:bodyPr/>
          <a:lstStyle/>
          <a:p>
            <a:fld id="{9EFCAA85-8796-4B17-9CA3-4CB18724EF60}" type="slidenum">
              <a:rPr lang="en-US" smtClean="0"/>
              <a:t>15</a:t>
            </a:fld>
            <a:endParaRPr lang="en-US"/>
          </a:p>
        </p:txBody>
      </p:sp>
    </p:spTree>
    <p:extLst>
      <p:ext uri="{BB962C8B-B14F-4D97-AF65-F5344CB8AC3E}">
        <p14:creationId xmlns:p14="http://schemas.microsoft.com/office/powerpoint/2010/main" val="346073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2B7F-6810-5325-5E59-F6227CD758A9}"/>
              </a:ext>
            </a:extLst>
          </p:cNvPr>
          <p:cNvSpPr>
            <a:spLocks noGrp="1"/>
          </p:cNvSpPr>
          <p:nvPr>
            <p:ph type="title"/>
          </p:nvPr>
        </p:nvSpPr>
        <p:spPr/>
        <p:txBody>
          <a:bodyPr/>
          <a:lstStyle/>
          <a:p>
            <a:r>
              <a:rPr lang="en-IN" dirty="0"/>
              <a:t>Mathematical Foundation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FBCC92-EA1A-E4F4-B9E7-2A9C70C11C64}"/>
                  </a:ext>
                </a:extLst>
              </p:cNvPr>
              <p:cNvSpPr>
                <a:spLocks noGrp="1"/>
              </p:cNvSpPr>
              <p:nvPr>
                <p:ph idx="1"/>
              </p:nvPr>
            </p:nvSpPr>
            <p:spPr>
              <a:xfrm>
                <a:off x="628650" y="1506583"/>
                <a:ext cx="7886700" cy="4849768"/>
              </a:xfrm>
            </p:spPr>
            <p:txBody>
              <a:bodyPr>
                <a:normAutofit fontScale="77500" lnSpcReduction="20000"/>
              </a:bodyPr>
              <a:lstStyle/>
              <a:p>
                <a:r>
                  <a:rPr lang="en-IN" dirty="0"/>
                  <a:t>Linear Vector Space: A linear vector space </a:t>
                </a:r>
                <a14:m>
                  <m:oMath xmlns:m="http://schemas.openxmlformats.org/officeDocument/2006/math">
                    <m:r>
                      <a:rPr lang="en-IN" i="1" smtClean="0">
                        <a:latin typeface="Cambria Math" panose="02040503050406030204" pitchFamily="18" charset="0"/>
                      </a:rPr>
                      <m:t>𝕍</m:t>
                    </m:r>
                  </m:oMath>
                </a14:m>
                <a:r>
                  <a:rPr lang="en-IN" dirty="0"/>
                  <a:t> is a collection of objects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r>
                      <a:rPr lang="en-IN" b="0" i="1" smtClean="0">
                        <a:latin typeface="Cambria Math" panose="02040503050406030204" pitchFamily="18" charset="0"/>
                      </a:rPr>
                      <m:t>𝑤</m:t>
                    </m:r>
                    <m:r>
                      <a:rPr lang="en-IN" b="0" i="1" smtClean="0">
                        <a:latin typeface="Cambria Math" panose="02040503050406030204" pitchFamily="18" charset="0"/>
                      </a:rPr>
                      <m:t>⟩</m:t>
                    </m:r>
                  </m:oMath>
                </a14:m>
                <a:r>
                  <a:rPr lang="en-US" dirty="0"/>
                  <a:t>, for which there exists</a:t>
                </a:r>
              </a:p>
              <a:p>
                <a:pPr lvl="1"/>
                <a:r>
                  <a:rPr lang="en-US" dirty="0"/>
                  <a:t>A definite rule for vector sum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r>
                      <a:rPr lang="en-US" b="0" i="1" smtClean="0">
                        <a:latin typeface="Cambria Math" panose="02040503050406030204" pitchFamily="18" charset="0"/>
                      </a:rPr>
                      <m:t>∈</m:t>
                    </m:r>
                    <m:r>
                      <a:rPr lang="en-IN" i="1">
                        <a:latin typeface="Cambria Math" panose="02040503050406030204" pitchFamily="18" charset="0"/>
                      </a:rPr>
                      <m:t>𝕍</m:t>
                    </m:r>
                  </m:oMath>
                </a14:m>
                <a:endParaRPr lang="en-IN" b="0" dirty="0"/>
              </a:p>
              <a:p>
                <a:pPr lvl="1"/>
                <a:r>
                  <a:rPr lang="en-US" dirty="0"/>
                  <a:t>A definite rule for multiplication by scalars a, b denoted as </a:t>
                </a:r>
                <a14:m>
                  <m:oMath xmlns:m="http://schemas.openxmlformats.org/officeDocument/2006/math">
                    <m:r>
                      <a:rPr lang="en-IN" b="0" i="1" smtClean="0">
                        <a:latin typeface="Cambria Math" panose="02040503050406030204" pitchFamily="18" charset="0"/>
                      </a:rPr>
                      <m:t>𝑎</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US" b="0" i="1" smtClean="0">
                        <a:latin typeface="Cambria Math" panose="02040503050406030204" pitchFamily="18" charset="0"/>
                      </a:rPr>
                      <m:t>∈</m:t>
                    </m:r>
                    <m:r>
                      <a:rPr lang="en-IN" i="1">
                        <a:latin typeface="Cambria Math" panose="02040503050406030204" pitchFamily="18" charset="0"/>
                      </a:rPr>
                      <m:t>𝕍</m:t>
                    </m:r>
                  </m:oMath>
                </a14:m>
                <a:r>
                  <a:rPr lang="en-US" dirty="0"/>
                  <a:t> with following features</a:t>
                </a:r>
              </a:p>
              <a:p>
                <a:pPr lvl="2"/>
                <a:r>
                  <a:rPr lang="en-US" dirty="0"/>
                  <a:t>Scalar Multiplication is distributive in vectors</a:t>
                </a:r>
              </a:p>
              <a:p>
                <a:pPr lvl="3"/>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𝑤</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𝑤</m:t>
                    </m:r>
                    <m:r>
                      <a:rPr lang="en-IN" b="0" i="1" smtClean="0">
                        <a:latin typeface="Cambria Math" panose="02040503050406030204" pitchFamily="18" charset="0"/>
                      </a:rPr>
                      <m:t>⟩</m:t>
                    </m:r>
                  </m:oMath>
                </a14:m>
                <a:endParaRPr lang="en-US" dirty="0"/>
              </a:p>
              <a:p>
                <a:pPr lvl="2"/>
                <a:r>
                  <a:rPr lang="en-US" dirty="0"/>
                  <a:t>Scalar multiplication is distributive in scalars</a:t>
                </a:r>
              </a:p>
              <a:p>
                <a:pPr lvl="3"/>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r>
                      <a:rPr lang="en-IN" b="0" i="1" smtClean="0">
                        <a:latin typeface="Cambria Math" panose="02040503050406030204" pitchFamily="18" charset="0"/>
                      </a:rPr>
                      <m:t>𝑎</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oMath>
                </a14:m>
                <a:endParaRPr lang="en-US" dirty="0"/>
              </a:p>
              <a:p>
                <a:pPr lvl="2"/>
                <a:r>
                  <a:rPr lang="en-US" dirty="0"/>
                  <a:t>Scalar Multiplication is associative</a:t>
                </a:r>
              </a:p>
              <a:p>
                <a:pPr lvl="3"/>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r>
                      <a:rPr lang="en-IN" b="0" i="1" smtClean="0">
                        <a:latin typeface="Cambria Math" panose="02040503050406030204" pitchFamily="18" charset="0"/>
                      </a:rPr>
                      <m:t>𝑎𝑏</m:t>
                    </m:r>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oMath>
                </a14:m>
                <a:endParaRPr lang="en-US" dirty="0"/>
              </a:p>
              <a:p>
                <a:pPr lvl="2"/>
                <a:r>
                  <a:rPr lang="en-US" dirty="0"/>
                  <a:t>Addition is commutative</a:t>
                </a:r>
              </a:p>
              <a:p>
                <a:pPr lvl="3"/>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𝑤</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oMath>
                </a14:m>
                <a:endParaRPr lang="en-US" dirty="0"/>
              </a:p>
              <a:p>
                <a:pPr lvl="2"/>
                <a:r>
                  <a:rPr lang="en-US" dirty="0"/>
                  <a:t>Addition is associative</a:t>
                </a:r>
              </a:p>
              <a:p>
                <a:pPr lvl="3"/>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d>
                      <m:dPr>
                        <m:endChr m:val="⟩"/>
                        <m:ctrlPr>
                          <a:rPr lang="en-IN" b="0" i="1" smtClean="0">
                            <a:latin typeface="Cambria Math" panose="02040503050406030204" pitchFamily="18" charset="0"/>
                          </a:rPr>
                        </m:ctrlPr>
                      </m:dPr>
                      <m:e>
                        <m:r>
                          <m:rPr>
                            <m:lit/>
                          </m:rPr>
                          <a:rPr lang="en-IN" b="0" i="1" smtClean="0">
                            <a:latin typeface="Cambria Math" panose="02040503050406030204" pitchFamily="18" charset="0"/>
                          </a:rPr>
                          <m:t>|</m:t>
                        </m:r>
                        <m:r>
                          <m:rPr>
                            <m:sty m:val="p"/>
                          </m:rPr>
                          <a:rPr lang="en-IN" b="0" i="1" smtClean="0">
                            <a:latin typeface="Cambria Math" panose="02040503050406030204" pitchFamily="18" charset="0"/>
                          </a:rPr>
                          <m:t>w</m:t>
                        </m:r>
                      </m:e>
                    </m:d>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r>
                      <a:rPr lang="en-IN" b="0" i="1" smtClean="0">
                        <a:latin typeface="Cambria Math" panose="02040503050406030204" pitchFamily="18" charset="0"/>
                      </a:rPr>
                      <m:t>𝑤</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oMath>
                </a14:m>
                <a:endParaRPr lang="en-US" dirty="0"/>
              </a:p>
              <a:p>
                <a:pPr lvl="2"/>
                <a:r>
                  <a:rPr lang="en-US" dirty="0"/>
                  <a:t>There exists a null vector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oMath>
                </a14:m>
                <a:r>
                  <a:rPr lang="en-US" dirty="0"/>
                  <a:t>obeying</a:t>
                </a:r>
              </a:p>
              <a:p>
                <a:pPr lvl="3"/>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oMath>
                </a14:m>
                <a:endParaRPr lang="en-US" dirty="0"/>
              </a:p>
              <a:p>
                <a:pPr lvl="2"/>
                <a:r>
                  <a:rPr lang="en-US" dirty="0"/>
                  <a:t>For every vector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oMath>
                </a14:m>
                <a:r>
                  <a:rPr lang="en-US" dirty="0"/>
                  <a:t> there exists an inverse under addition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𝑣</m:t>
                        </m:r>
                      </m:e>
                    </m:d>
                  </m:oMath>
                </a14:m>
                <a:r>
                  <a:rPr lang="en-US" dirty="0"/>
                  <a:t> such that</a:t>
                </a:r>
              </a:p>
              <a:p>
                <a:pPr lvl="3"/>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F8FBCC92-EA1A-E4F4-B9E7-2A9C70C11C64}"/>
                  </a:ext>
                </a:extLst>
              </p:cNvPr>
              <p:cNvSpPr>
                <a:spLocks noGrp="1" noRot="1" noChangeAspect="1" noMove="1" noResize="1" noEditPoints="1" noAdjustHandles="1" noChangeArrowheads="1" noChangeShapeType="1" noTextEdit="1"/>
              </p:cNvSpPr>
              <p:nvPr>
                <p:ph idx="1"/>
              </p:nvPr>
            </p:nvSpPr>
            <p:spPr>
              <a:xfrm>
                <a:off x="628650" y="1506583"/>
                <a:ext cx="7886700" cy="4849768"/>
              </a:xfrm>
              <a:blipFill>
                <a:blip r:embed="rId2"/>
                <a:stretch>
                  <a:fillRect l="-850" t="-2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5456C8A-89A0-F8F5-A9BC-1AE2027E49D2}"/>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8A82CFEE-10CE-FE32-BF87-5EE950B9A1B9}"/>
              </a:ext>
            </a:extLst>
          </p:cNvPr>
          <p:cNvSpPr>
            <a:spLocks noGrp="1"/>
          </p:cNvSpPr>
          <p:nvPr>
            <p:ph type="sldNum" sz="quarter" idx="12"/>
          </p:nvPr>
        </p:nvSpPr>
        <p:spPr/>
        <p:txBody>
          <a:bodyPr/>
          <a:lstStyle/>
          <a:p>
            <a:fld id="{9EFCAA85-8796-4B17-9CA3-4CB18724EF60}" type="slidenum">
              <a:rPr lang="en-US" smtClean="0"/>
              <a:t>16</a:t>
            </a:fld>
            <a:endParaRPr lang="en-US"/>
          </a:p>
        </p:txBody>
      </p:sp>
      <p:sp>
        <p:nvSpPr>
          <p:cNvPr id="6" name="TextBox 5">
            <a:extLst>
              <a:ext uri="{FF2B5EF4-FFF2-40B4-BE49-F238E27FC236}">
                <a16:creationId xmlns:a16="http://schemas.microsoft.com/office/drawing/2014/main" id="{DBE6B95B-DAA3-8120-8AB2-EC4BA31B0E9A}"/>
              </a:ext>
            </a:extLst>
          </p:cNvPr>
          <p:cNvSpPr txBox="1"/>
          <p:nvPr/>
        </p:nvSpPr>
        <p:spPr>
          <a:xfrm>
            <a:off x="5881359" y="3167873"/>
            <a:ext cx="2957841"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Any object that satisfies these properties is a vector (not necessarily an arrow with a magnitude and a direction) and thus the definition of a vector space.</a:t>
            </a:r>
          </a:p>
        </p:txBody>
      </p:sp>
      <p:sp>
        <p:nvSpPr>
          <p:cNvPr id="7" name="TextBox 6">
            <a:extLst>
              <a:ext uri="{FF2B5EF4-FFF2-40B4-BE49-F238E27FC236}">
                <a16:creationId xmlns:a16="http://schemas.microsoft.com/office/drawing/2014/main" id="{16DBAF63-E627-A539-3D4E-D51C89EF5402}"/>
              </a:ext>
            </a:extLst>
          </p:cNvPr>
          <p:cNvSpPr txBox="1"/>
          <p:nvPr/>
        </p:nvSpPr>
        <p:spPr>
          <a:xfrm>
            <a:off x="72714" y="2570699"/>
            <a:ext cx="1586753" cy="3785652"/>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The Laws hold irrespective of the basis chosen. Fixing the bases just fixes the component of the vector and expresses it in that bases. Changing the bases changes the component values of that vector in the new bases but the Laws still hold true.</a:t>
            </a:r>
          </a:p>
        </p:txBody>
      </p:sp>
    </p:spTree>
    <p:extLst>
      <p:ext uri="{BB962C8B-B14F-4D97-AF65-F5344CB8AC3E}">
        <p14:creationId xmlns:p14="http://schemas.microsoft.com/office/powerpoint/2010/main" val="429014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4CA5-966F-6283-2E80-FB8EAA2773A8}"/>
              </a:ext>
            </a:extLst>
          </p:cNvPr>
          <p:cNvSpPr>
            <a:spLocks noGrp="1"/>
          </p:cNvSpPr>
          <p:nvPr>
            <p:ph type="title"/>
          </p:nvPr>
        </p:nvSpPr>
        <p:spPr/>
        <p:txBody>
          <a:bodyPr/>
          <a:lstStyle/>
          <a:p>
            <a:r>
              <a:rPr lang="en-US" dirty="0"/>
              <a:t>Linear Independence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6D39CA-2EB4-E327-D9E1-48BE5FD2871E}"/>
                  </a:ext>
                </a:extLst>
              </p:cNvPr>
              <p:cNvSpPr>
                <a:spLocks noGrp="1"/>
              </p:cNvSpPr>
              <p:nvPr>
                <p:ph idx="1"/>
              </p:nvPr>
            </p:nvSpPr>
            <p:spPr/>
            <p:txBody>
              <a:bodyPr>
                <a:normAutofit fontScale="70000" lnSpcReduction="20000"/>
              </a:bodyPr>
              <a:lstStyle/>
              <a:p>
                <a:r>
                  <a:rPr lang="en-US" dirty="0"/>
                  <a:t>A set of vectors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is said to be linearly independent if and only if trivial solution exists of the equation </a:t>
                </a:r>
                <a14:m>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=|0⟩</m:t>
                        </m:r>
                      </m:e>
                    </m:nary>
                  </m:oMath>
                </a14:m>
                <a:r>
                  <a:rPr lang="en-US" dirty="0"/>
                  <a:t>. (Assuming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≠|0⟩</m:t>
                    </m:r>
                  </m:oMath>
                </a14:m>
                <a:r>
                  <a:rPr lang="en-US" dirty="0"/>
                  <a:t>)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=0 ∀ </m:t>
                    </m:r>
                    <m:r>
                      <a:rPr lang="en-US" b="0" i="1" smtClean="0">
                        <a:latin typeface="Cambria Math" panose="02040503050406030204" pitchFamily="18" charset="0"/>
                      </a:rPr>
                      <m:t>𝑖</m:t>
                    </m:r>
                  </m:oMath>
                </a14:m>
                <a:endParaRPr lang="en-US" dirty="0"/>
              </a:p>
              <a:p>
                <a:r>
                  <a:rPr lang="en-US" dirty="0"/>
                  <a:t>In other words, it is not possible to write any member of the linear independent set-in terms of the other.  </a:t>
                </a:r>
              </a:p>
              <a:p>
                <a:r>
                  <a:rPr lang="en-US" dirty="0"/>
                  <a:t>Bases: The set of linearly independent vector forms a basis of </a:t>
                </a:r>
                <a14:m>
                  <m:oMath xmlns:m="http://schemas.openxmlformats.org/officeDocument/2006/math">
                    <m:r>
                      <a:rPr lang="en-US" i="1" smtClean="0">
                        <a:latin typeface="Cambria Math" panose="02040503050406030204" pitchFamily="18" charset="0"/>
                      </a:rPr>
                      <m:t>𝕍</m:t>
                    </m:r>
                  </m:oMath>
                </a14:m>
                <a:r>
                  <a:rPr lang="en-US" dirty="0"/>
                  <a:t> if any vector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IN" b="0" i="1" smtClean="0">
                            <a:latin typeface="Cambria Math" panose="02040503050406030204" pitchFamily="18" charset="0"/>
                          </a:rPr>
                        </m:ctrlPr>
                      </m:sSupPr>
                      <m:e>
                        <m:r>
                          <a:rPr lang="en-US" i="1">
                            <a:latin typeface="Cambria Math" panose="02040503050406030204" pitchFamily="18" charset="0"/>
                          </a:rPr>
                          <m:t>𝕍</m:t>
                        </m:r>
                      </m:e>
                      <m:sup>
                        <m:r>
                          <a:rPr lang="en-IN" b="0" i="1" smtClean="0">
                            <a:latin typeface="Cambria Math" panose="02040503050406030204" pitchFamily="18" charset="0"/>
                          </a:rPr>
                          <m:t>𝑛</m:t>
                        </m:r>
                      </m:sup>
                    </m:sSup>
                  </m:oMath>
                </a14:m>
                <a:r>
                  <a:rPr lang="en-US" dirty="0"/>
                  <a:t> (same number of linearly independent vectors = n) can be expressed as a </a:t>
                </a:r>
                <a:r>
                  <a:rPr lang="en-US" b="1" dirty="0"/>
                  <a:t>linear combination</a:t>
                </a:r>
                <a:r>
                  <a:rPr lang="en-US" dirty="0"/>
                  <a:t> of these basis vectors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a:p>
                <a:pPr marL="0" indent="0">
                  <a:buNone/>
                </a:pPr>
                <a:r>
                  <a:rPr lang="en-US" dirty="0"/>
                  <a:t>The expansion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is </a:t>
                </a:r>
                <a:r>
                  <a:rPr lang="en-US" b="1" i="1" u="sng" dirty="0"/>
                  <a:t>always unique </a:t>
                </a:r>
                <a:r>
                  <a:rPr lang="en-US" dirty="0"/>
                  <a:t>for a given set of linearly independent vectors.</a:t>
                </a:r>
              </a:p>
              <a:p>
                <a:pPr marL="0" indent="0">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oMath>
                  </m:oMathPara>
                </a14:m>
                <a:endParaRPr lang="en-US" dirty="0"/>
              </a:p>
              <a:p>
                <a:pPr marL="0" indent="0">
                  <a:buNone/>
                </a:pPr>
                <a:r>
                  <a:rPr lang="en-US" u="sng" dirty="0"/>
                  <a:t>Note that whenever we express in </a:t>
                </a:r>
                <a:r>
                  <a:rPr lang="en-US" b="1" u="sng" dirty="0"/>
                  <a:t>matrix form </a:t>
                </a:r>
                <a:r>
                  <a:rPr lang="en-US" u="sng" dirty="0"/>
                  <a:t>by default it is assumed to be taken canonical basis unless and until explicitly mentioned.</a:t>
                </a:r>
              </a:p>
            </p:txBody>
          </p:sp>
        </mc:Choice>
        <mc:Fallback xmlns="">
          <p:sp>
            <p:nvSpPr>
              <p:cNvPr id="3" name="Content Placeholder 2">
                <a:extLst>
                  <a:ext uri="{FF2B5EF4-FFF2-40B4-BE49-F238E27FC236}">
                    <a16:creationId xmlns:a16="http://schemas.microsoft.com/office/drawing/2014/main" id="{FB6D39CA-2EB4-E327-D9E1-48BE5FD2871E}"/>
                  </a:ext>
                </a:extLst>
              </p:cNvPr>
              <p:cNvSpPr>
                <a:spLocks noGrp="1" noRot="1" noChangeAspect="1" noMove="1" noResize="1" noEditPoints="1" noAdjustHandles="1" noChangeArrowheads="1" noChangeShapeType="1" noTextEdit="1"/>
              </p:cNvSpPr>
              <p:nvPr>
                <p:ph idx="1"/>
              </p:nvPr>
            </p:nvSpPr>
            <p:spPr>
              <a:blipFill>
                <a:blip r:embed="rId2"/>
                <a:stretch>
                  <a:fillRect l="-773" t="-7930" r="-4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6A43684-974E-25A6-4B0F-61D33415CCA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7C5EC876-C645-6972-7911-18B4C7044838}"/>
              </a:ext>
            </a:extLst>
          </p:cNvPr>
          <p:cNvSpPr>
            <a:spLocks noGrp="1"/>
          </p:cNvSpPr>
          <p:nvPr>
            <p:ph type="sldNum" sz="quarter" idx="12"/>
          </p:nvPr>
        </p:nvSpPr>
        <p:spPr/>
        <p:txBody>
          <a:bodyPr/>
          <a:lstStyle/>
          <a:p>
            <a:fld id="{9EFCAA85-8796-4B17-9CA3-4CB18724EF60}" type="slidenum">
              <a:rPr lang="en-US" smtClean="0"/>
              <a:t>17</a:t>
            </a:fld>
            <a:endParaRPr lang="en-US"/>
          </a:p>
        </p:txBody>
      </p:sp>
    </p:spTree>
    <p:extLst>
      <p:ext uri="{BB962C8B-B14F-4D97-AF65-F5344CB8AC3E}">
        <p14:creationId xmlns:p14="http://schemas.microsoft.com/office/powerpoint/2010/main" val="3143117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5355-832D-7C3C-F0BC-1285B162901A}"/>
              </a:ext>
            </a:extLst>
          </p:cNvPr>
          <p:cNvSpPr>
            <a:spLocks noGrp="1"/>
          </p:cNvSpPr>
          <p:nvPr>
            <p:ph type="title"/>
          </p:nvPr>
        </p:nvSpPr>
        <p:spPr/>
        <p:txBody>
          <a:bodyPr/>
          <a:lstStyle/>
          <a:p>
            <a:r>
              <a:rPr lang="en-IN" dirty="0"/>
              <a:t>Examples of a Vector Space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68DEFE-5467-DE68-6578-B48FA0163912}"/>
                  </a:ext>
                </a:extLst>
              </p:cNvPr>
              <p:cNvSpPr>
                <a:spLocks noGrp="1"/>
              </p:cNvSpPr>
              <p:nvPr>
                <p:ph idx="1"/>
              </p:nvPr>
            </p:nvSpPr>
            <p:spPr/>
            <p:txBody>
              <a:bodyPr>
                <a:normAutofit fontScale="70000" lnSpcReduction="20000"/>
              </a:bodyPr>
              <a:lstStyle/>
              <a:p>
                <a:pPr marL="0" indent="0">
                  <a:buNone/>
                </a:pPr>
                <a:r>
                  <a:rPr lang="en-IN" dirty="0">
                    <a:latin typeface="Times New Roman" panose="02020603050405020304" pitchFamily="18" charset="0"/>
                    <a:cs typeface="Times New Roman" panose="02020603050405020304" pitchFamily="18" charset="0"/>
                  </a:rPr>
                  <a:t>Not all arrows have the properties like magnitude and direction as in case of arrows. For real vector space of arrows, scaling, inverse, stretching make sense but not for Complex Vector Space. It follows Closure for addition and scalar multiplication with associative and distributive feature. Null vector is arrow of zero length, inverse of a vector is reversed in direction.</a:t>
                </a:r>
              </a:p>
              <a:p>
                <a:pPr marL="0" indent="0">
                  <a:buNone/>
                </a:pPr>
                <a:r>
                  <a:rPr lang="en-IN" dirty="0">
                    <a:latin typeface="Times New Roman" panose="02020603050405020304" pitchFamily="18" charset="0"/>
                    <a:cs typeface="Times New Roman" panose="02020603050405020304" pitchFamily="18" charset="0"/>
                  </a:rPr>
                  <a:t>Thus, a vector is an object following the said axioms and arrows are one of the examples or vector space, (Vector space does not mean arrows necessarily (may or may not) but arrows means it is vector space.</a:t>
                </a:r>
              </a:p>
              <a:p>
                <a:pPr marL="0" indent="0">
                  <a:buNone/>
                </a:pPr>
                <a:r>
                  <a:rPr lang="en-IN" dirty="0">
                    <a:latin typeface="Times New Roman" panose="02020603050405020304" pitchFamily="18" charset="0"/>
                    <a:cs typeface="Times New Roman" panose="02020603050405020304" pitchFamily="18" charset="0"/>
                  </a:rPr>
                  <a:t>Ex 1: Set of all </a:t>
                </a:r>
                <a14:m>
                  <m:oMath xmlns:m="http://schemas.openxmlformats.org/officeDocument/2006/math">
                    <m:r>
                      <a:rPr lang="en-IN" b="0" i="0" smtClean="0">
                        <a:latin typeface="Cambria Math" panose="02040503050406030204" pitchFamily="18" charset="0"/>
                      </a:rPr>
                      <m:t>2</m:t>
                    </m:r>
                    <m:r>
                      <a:rPr lang="en-IN" b="0" i="1" smtClean="0">
                        <a:latin typeface="Cambria Math" panose="02040503050406030204" pitchFamily="18" charset="0"/>
                      </a:rPr>
                      <m:t>×2</m:t>
                    </m:r>
                  </m:oMath>
                </a14:m>
                <a:r>
                  <a:rPr lang="en-US" dirty="0">
                    <a:latin typeface="Times New Roman" panose="02020603050405020304" pitchFamily="18" charset="0"/>
                    <a:cs typeface="Times New Roman" panose="02020603050405020304" pitchFamily="18" charset="0"/>
                  </a:rPr>
                  <a:t> matrices. We know matrix scalar addition and multiplication. Null matrix (All zeroes in it), Inverse – Matrix with all elements negated. They obey closure, associativity, and distributive requirements. Thus, it is a vector space.</a:t>
                </a:r>
              </a:p>
              <a:p>
                <a:pPr marL="0" indent="0">
                  <a:buNone/>
                </a:pPr>
                <a:r>
                  <a:rPr lang="en-US" dirty="0">
                    <a:latin typeface="Times New Roman" panose="02020603050405020304" pitchFamily="18" charset="0"/>
                    <a:cs typeface="Times New Roman" panose="02020603050405020304" pitchFamily="18" charset="0"/>
                  </a:rPr>
                  <a:t>Ex 2: All function </a:t>
                </a:r>
                <a14:m>
                  <m:oMath xmlns:m="http://schemas.openxmlformats.org/officeDocument/2006/math">
                    <m:r>
                      <a:rPr lang="en-US" i="1" dirty="0" smtClean="0">
                        <a:latin typeface="Cambria Math" panose="02040503050406030204" pitchFamily="18" charset="0"/>
                        <a:cs typeface="Times New Roman" panose="02020603050405020304" pitchFamily="18" charset="0"/>
                      </a:rPr>
                      <m:t>𝑓</m:t>
                    </m:r>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𝑥</m:t>
                    </m:r>
                    <m:r>
                      <a:rPr lang="en-US" i="1" dirty="0"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defined in an interval </a:t>
                </a:r>
                <a14:m>
                  <m:oMath xmlns:m="http://schemas.openxmlformats.org/officeDocument/2006/math">
                    <m:r>
                      <a:rPr lang="en-IN" b="0" i="1" smtClean="0">
                        <a:latin typeface="Cambria Math" panose="02040503050406030204" pitchFamily="18" charset="0"/>
                      </a:rPr>
                      <m:t>0≤</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𝐿</m:t>
                    </m:r>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Scalar Multiplication </a:t>
                </a:r>
                <a14:m>
                  <m:oMath xmlns:m="http://schemas.openxmlformats.org/officeDocument/2006/math">
                    <m:r>
                      <a:rPr lang="en-IN" b="0" i="1" smtClean="0">
                        <a:latin typeface="Cambria Math" panose="02040503050406030204" pitchFamily="18" charset="0"/>
                      </a:rPr>
                      <m:t>𝑎𝑓</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Addition as point wise additions Sum of two functions f and g has value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US" dirty="0">
                    <a:latin typeface="Times New Roman" panose="02020603050405020304" pitchFamily="18" charset="0"/>
                    <a:cs typeface="Times New Roman" panose="02020603050405020304" pitchFamily="18" charset="0"/>
                  </a:rPr>
                  <a:t> at point x. Null function I zero everywhere and additive inverse of f is –f.</a:t>
                </a:r>
              </a:p>
            </p:txBody>
          </p:sp>
        </mc:Choice>
        <mc:Fallback xmlns="">
          <p:sp>
            <p:nvSpPr>
              <p:cNvPr id="3" name="Content Placeholder 2">
                <a:extLst>
                  <a:ext uri="{FF2B5EF4-FFF2-40B4-BE49-F238E27FC236}">
                    <a16:creationId xmlns:a16="http://schemas.microsoft.com/office/drawing/2014/main" id="{7468DEFE-5467-DE68-6578-B48FA0163912}"/>
                  </a:ext>
                </a:extLst>
              </p:cNvPr>
              <p:cNvSpPr>
                <a:spLocks noGrp="1" noRot="1" noChangeAspect="1" noMove="1" noResize="1" noEditPoints="1" noAdjustHandles="1" noChangeArrowheads="1" noChangeShapeType="1" noTextEdit="1"/>
              </p:cNvSpPr>
              <p:nvPr>
                <p:ph idx="1"/>
              </p:nvPr>
            </p:nvSpPr>
            <p:spPr>
              <a:blipFill>
                <a:blip r:embed="rId2"/>
                <a:stretch>
                  <a:fillRect l="-773" t="-2554" r="-13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6D66F4B-E987-6D34-481C-098C4FA9AED6}"/>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C35470EF-24E5-E4DC-BA68-D6F2903F8A4B}"/>
              </a:ext>
            </a:extLst>
          </p:cNvPr>
          <p:cNvSpPr>
            <a:spLocks noGrp="1"/>
          </p:cNvSpPr>
          <p:nvPr>
            <p:ph type="sldNum" sz="quarter" idx="12"/>
          </p:nvPr>
        </p:nvSpPr>
        <p:spPr/>
        <p:txBody>
          <a:bodyPr/>
          <a:lstStyle/>
          <a:p>
            <a:fld id="{9EFCAA85-8796-4B17-9CA3-4CB18724EF60}" type="slidenum">
              <a:rPr lang="en-US" smtClean="0"/>
              <a:t>18</a:t>
            </a:fld>
            <a:endParaRPr lang="en-US"/>
          </a:p>
        </p:txBody>
      </p:sp>
    </p:spTree>
    <p:extLst>
      <p:ext uri="{BB962C8B-B14F-4D97-AF65-F5344CB8AC3E}">
        <p14:creationId xmlns:p14="http://schemas.microsoft.com/office/powerpoint/2010/main" val="104865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FF94-05E2-6F49-8807-DA1F5F90297A}"/>
              </a:ext>
            </a:extLst>
          </p:cNvPr>
          <p:cNvSpPr>
            <a:spLocks noGrp="1"/>
          </p:cNvSpPr>
          <p:nvPr>
            <p:ph type="title"/>
          </p:nvPr>
        </p:nvSpPr>
        <p:spPr/>
        <p:txBody>
          <a:bodyPr/>
          <a:lstStyle/>
          <a:p>
            <a:r>
              <a:rPr lang="en-IN" dirty="0"/>
              <a:t>Dual Spaces and Inner Product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171C51-FE2A-2DB1-6793-BC515456E953}"/>
                  </a:ext>
                </a:extLst>
              </p:cNvPr>
              <p:cNvSpPr>
                <a:spLocks noGrp="1"/>
              </p:cNvSpPr>
              <p:nvPr>
                <p:ph idx="1"/>
              </p:nvPr>
            </p:nvSpPr>
            <p:spPr/>
            <p:txBody>
              <a:bodyPr>
                <a:normAutofit fontScale="92500" lnSpcReduction="20000"/>
              </a:bodyPr>
              <a:lstStyle/>
              <a:p>
                <a:r>
                  <a:rPr lang="en-IN" dirty="0"/>
                  <a:t>Dual spaces is space spanned by bra vectors denoted by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oMath>
                </a14:m>
                <a:r>
                  <a:rPr lang="en-US" dirty="0"/>
                  <a:t> which is transpose conjugate of a </a:t>
                </a:r>
                <a:r>
                  <a:rPr lang="en-US" dirty="0" err="1"/>
                  <a:t>ket</a:t>
                </a:r>
                <a:r>
                  <a:rPr lang="en-US" dirty="0"/>
                  <a:t> vector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oMath>
                </a14:m>
                <a:endParaRPr lang="en-IN" b="0" dirty="0"/>
              </a:p>
              <a:p>
                <a:pPr marL="0" indent="0">
                  <a:buNone/>
                </a:pPr>
                <a:r>
                  <a:rPr lang="en-US" dirty="0"/>
                  <a:t>Example: </a:t>
                </a:r>
              </a:p>
              <a:p>
                <a:pPr marL="0" indent="0">
                  <a:buNone/>
                </a:pPr>
                <a:r>
                  <a:rPr lang="en-US" dirty="0"/>
                  <a:t>bra of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𝑣</m:t>
                                  </m:r>
                                </m:e>
                                <m:sub>
                                  <m:r>
                                    <m:rPr>
                                      <m:brk m:alnAt="7"/>
                                    </m:rPr>
                                    <a:rPr lang="en-IN" b="0" i="1" smtClean="0">
                                      <a:latin typeface="Cambria Math" panose="02040503050406030204" pitchFamily="18" charset="0"/>
                                    </a:rPr>
                                    <m:t>1</m:t>
                                  </m:r>
                                </m:sub>
                              </m:sSub>
                            </m:e>
                          </m:mr>
                          <m:mr>
                            <m:e>
                              <m:r>
                                <a:rPr lang="en-IN" b="0" i="1" smtClean="0">
                                  <a:latin typeface="Cambria Math" panose="02040503050406030204" pitchFamily="18" charset="0"/>
                                </a:rPr>
                                <m:t>⋮</m:t>
                              </m:r>
                            </m:e>
                          </m:m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𝑑</m:t>
                                  </m:r>
                                </m:sub>
                              </m:sSub>
                            </m:e>
                          </m:mr>
                        </m:m>
                      </m:e>
                    </m:d>
                  </m:oMath>
                </a14:m>
                <a:r>
                  <a:rPr lang="en-US" dirty="0"/>
                  <a:t> is given by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𝑣</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3"/>
                                  <m:mcJc m:val="center"/>
                                </m:mcPr>
                              </m:mc>
                            </m:mcs>
                            <m:ctrlPr>
                              <a:rPr lang="en-IN" b="0"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m:rPr>
                                      <m:brk m:alnAt="7"/>
                                    </m:rPr>
                                    <a:rPr lang="en-IN" b="0" i="1" smtClean="0">
                                      <a:latin typeface="Cambria Math" panose="02040503050406030204" pitchFamily="18" charset="0"/>
                                    </a:rPr>
                                    <m:t>𝑣</m:t>
                                  </m:r>
                                </m:e>
                                <m:sub>
                                  <m:r>
                                    <m:rPr>
                                      <m:brk m:alnAt="7"/>
                                    </m:rPr>
                                    <a:rPr lang="en-IN" b="0" i="1" smtClean="0">
                                      <a:latin typeface="Cambria Math" panose="02040503050406030204" pitchFamily="18" charset="0"/>
                                    </a:rPr>
                                    <m:t>1</m:t>
                                  </m:r>
                                </m:sub>
                                <m:sup>
                                  <m:r>
                                    <m:rPr>
                                      <m:brk m:alnAt="7"/>
                                    </m:rPr>
                                    <a:rPr lang="en-IN" b="0" i="1" smtClean="0">
                                      <a:latin typeface="Cambria Math" panose="02040503050406030204" pitchFamily="18" charset="0"/>
                                    </a:rPr>
                                    <m:t>∗</m:t>
                                  </m:r>
                                </m:sup>
                              </m:sSubSup>
                            </m:e>
                            <m:e>
                              <m:r>
                                <a:rPr lang="en-IN" b="0" i="1" smtClean="0">
                                  <a:latin typeface="Cambria Math" panose="02040503050406030204" pitchFamily="18" charset="0"/>
                                </a:rPr>
                                <m:t>…</m:t>
                              </m:r>
                            </m:e>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𝑣</m:t>
                                  </m:r>
                                </m:e>
                                <m:sub>
                                  <m:r>
                                    <a:rPr lang="en-IN" b="0" i="1" smtClean="0">
                                      <a:latin typeface="Cambria Math" panose="02040503050406030204" pitchFamily="18" charset="0"/>
                                    </a:rPr>
                                    <m:t>𝑑</m:t>
                                  </m:r>
                                </m:sub>
                                <m:sup>
                                  <m:r>
                                    <a:rPr lang="en-IN" b="0" i="1" smtClean="0">
                                      <a:latin typeface="Cambria Math" panose="02040503050406030204" pitchFamily="18" charset="0"/>
                                    </a:rPr>
                                    <m:t>∗</m:t>
                                  </m:r>
                                </m:sup>
                              </m:sSubSup>
                            </m:e>
                          </m:mr>
                        </m:m>
                      </m:e>
                    </m:d>
                  </m:oMath>
                </a14:m>
                <a:r>
                  <a:rPr lang="en-US" dirty="0"/>
                  <a:t>.</a:t>
                </a:r>
              </a:p>
              <a:p>
                <a:pPr marL="0" indent="0">
                  <a:buNone/>
                </a:pPr>
                <a:r>
                  <a:rPr lang="en-US" dirty="0"/>
                  <a:t>Inner Product is simple matrix multiplication of a bra and </a:t>
                </a:r>
                <a:r>
                  <a:rPr lang="en-US" dirty="0" err="1"/>
                  <a:t>ket</a:t>
                </a:r>
                <a:r>
                  <a:rPr lang="en-US" dirty="0"/>
                  <a:t> vector (bracket). Denoted as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1</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3"/>
                                  <m:mcJc m:val="center"/>
                                </m:mcPr>
                              </m:mc>
                            </m:mcs>
                            <m:ctrlPr>
                              <a:rPr lang="en-IN" i="1">
                                <a:latin typeface="Cambria Math" panose="02040503050406030204" pitchFamily="18" charset="0"/>
                              </a:rPr>
                            </m:ctrlPr>
                          </m:mPr>
                          <m:mr>
                            <m:e>
                              <m:sSubSup>
                                <m:sSubSupPr>
                                  <m:ctrlPr>
                                    <a:rPr lang="en-IN" i="1">
                                      <a:latin typeface="Cambria Math" panose="02040503050406030204" pitchFamily="18" charset="0"/>
                                    </a:rPr>
                                  </m:ctrlPr>
                                </m:sSubSupPr>
                                <m:e>
                                  <m:r>
                                    <m:rPr>
                                      <m:brk m:alnAt="7"/>
                                    </m:rPr>
                                    <a:rPr lang="en-IN" i="1">
                                      <a:latin typeface="Cambria Math" panose="02040503050406030204" pitchFamily="18" charset="0"/>
                                    </a:rPr>
                                    <m:t>𝑣</m:t>
                                  </m:r>
                                </m:e>
                                <m:sub>
                                  <m:r>
                                    <a:rPr lang="en-IN" b="0" i="1" smtClean="0">
                                      <a:latin typeface="Cambria Math" panose="02040503050406030204" pitchFamily="18" charset="0"/>
                                    </a:rPr>
                                    <m:t>1</m:t>
                                  </m:r>
                                  <m:r>
                                    <m:rPr>
                                      <m:brk m:alnAt="7"/>
                                    </m:rPr>
                                    <a:rPr lang="en-IN" i="1">
                                      <a:latin typeface="Cambria Math" panose="02040503050406030204" pitchFamily="18" charset="0"/>
                                    </a:rPr>
                                    <m:t>1</m:t>
                                  </m:r>
                                </m:sub>
                                <m:sup>
                                  <m:r>
                                    <m:rPr>
                                      <m:brk m:alnAt="7"/>
                                    </m:rPr>
                                    <a:rPr lang="en-IN" i="1">
                                      <a:latin typeface="Cambria Math" panose="02040503050406030204" pitchFamily="18" charset="0"/>
                                    </a:rPr>
                                    <m:t>∗</m:t>
                                  </m:r>
                                </m:sup>
                              </m:sSubSup>
                            </m:e>
                            <m:e>
                              <m:r>
                                <a:rPr lang="en-IN" i="1">
                                  <a:latin typeface="Cambria Math" panose="02040503050406030204" pitchFamily="18" charset="0"/>
                                </a:rPr>
                                <m:t>…</m:t>
                              </m:r>
                            </m:e>
                            <m:e>
                              <m:sSubSup>
                                <m:sSubSupPr>
                                  <m:ctrlPr>
                                    <a:rPr lang="en-IN" i="1">
                                      <a:latin typeface="Cambria Math" panose="02040503050406030204" pitchFamily="18" charset="0"/>
                                    </a:rPr>
                                  </m:ctrlPr>
                                </m:sSubSupPr>
                                <m:e>
                                  <m:r>
                                    <a:rPr lang="en-IN" i="1">
                                      <a:latin typeface="Cambria Math" panose="02040503050406030204" pitchFamily="18" charset="0"/>
                                    </a:rPr>
                                    <m:t>𝑣</m:t>
                                  </m:r>
                                </m:e>
                                <m:sub>
                                  <m:r>
                                    <a:rPr lang="en-IN" b="0" i="1" smtClean="0">
                                      <a:latin typeface="Cambria Math" panose="02040503050406030204" pitchFamily="18" charset="0"/>
                                    </a:rPr>
                                    <m:t>1</m:t>
                                  </m:r>
                                  <m:r>
                                    <a:rPr lang="en-IN" i="1">
                                      <a:latin typeface="Cambria Math" panose="02040503050406030204" pitchFamily="18" charset="0"/>
                                    </a:rPr>
                                    <m:t>𝑑</m:t>
                                  </m:r>
                                </m:sub>
                                <m:sup>
                                  <m:r>
                                    <a:rPr lang="en-IN" i="1">
                                      <a:latin typeface="Cambria Math" panose="02040503050406030204" pitchFamily="18" charset="0"/>
                                    </a:rPr>
                                    <m:t>∗</m:t>
                                  </m:r>
                                </m:sup>
                              </m:sSubSup>
                            </m:e>
                          </m:mr>
                        </m:m>
                      </m:e>
                    </m:d>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sSub>
                                <m:sSubPr>
                                  <m:ctrlPr>
                                    <a:rPr lang="en-IN" i="1">
                                      <a:latin typeface="Cambria Math" panose="02040503050406030204" pitchFamily="18" charset="0"/>
                                    </a:rPr>
                                  </m:ctrlPr>
                                </m:sSubPr>
                                <m:e>
                                  <m:r>
                                    <m:rPr>
                                      <m:brk m:alnAt="7"/>
                                    </m:rPr>
                                    <a:rPr lang="en-IN" i="1">
                                      <a:latin typeface="Cambria Math" panose="02040503050406030204" pitchFamily="18" charset="0"/>
                                    </a:rPr>
                                    <m:t>𝑣</m:t>
                                  </m:r>
                                </m:e>
                                <m:sub>
                                  <m:r>
                                    <a:rPr lang="en-IN" b="0" i="1" smtClean="0">
                                      <a:latin typeface="Cambria Math" panose="02040503050406030204" pitchFamily="18" charset="0"/>
                                    </a:rPr>
                                    <m:t>2</m:t>
                                  </m:r>
                                  <m:r>
                                    <m:rPr>
                                      <m:brk m:alnAt="7"/>
                                    </m:rPr>
                                    <a:rPr lang="en-IN" i="1">
                                      <a:latin typeface="Cambria Math" panose="02040503050406030204" pitchFamily="18" charset="0"/>
                                    </a:rPr>
                                    <m:t>1</m:t>
                                  </m:r>
                                </m:sub>
                              </m:sSub>
                            </m:e>
                          </m:mr>
                          <m:mr>
                            <m:e>
                              <m:r>
                                <a:rPr lang="en-IN" i="1">
                                  <a:latin typeface="Cambria Math" panose="02040503050406030204" pitchFamily="18" charset="0"/>
                                </a:rPr>
                                <m:t>⋮</m:t>
                              </m:r>
                            </m:e>
                          </m:mr>
                          <m:mr>
                            <m:e>
                              <m:sSub>
                                <m:sSubPr>
                                  <m:ctrlPr>
                                    <a:rPr lang="en-IN" i="1">
                                      <a:latin typeface="Cambria Math" panose="02040503050406030204" pitchFamily="18" charset="0"/>
                                    </a:rPr>
                                  </m:ctrlPr>
                                </m:sSubPr>
                                <m:e>
                                  <m:r>
                                    <a:rPr lang="en-IN" i="1">
                                      <a:latin typeface="Cambria Math" panose="02040503050406030204" pitchFamily="18" charset="0"/>
                                    </a:rPr>
                                    <m:t>𝑣</m:t>
                                  </m:r>
                                </m:e>
                                <m:sub>
                                  <m:r>
                                    <a:rPr lang="en-IN" b="0" i="1" smtClean="0">
                                      <a:latin typeface="Cambria Math" panose="02040503050406030204" pitchFamily="18" charset="0"/>
                                    </a:rPr>
                                    <m:t>2</m:t>
                                  </m:r>
                                  <m:r>
                                    <a:rPr lang="en-IN" i="1">
                                      <a:latin typeface="Cambria Math" panose="02040503050406030204" pitchFamily="18" charset="0"/>
                                    </a:rPr>
                                    <m:t>𝑑</m:t>
                                  </m:r>
                                </m:sub>
                              </m:sSub>
                            </m:e>
                          </m:mr>
                        </m:m>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𝑣</m:t>
                            </m:r>
                          </m:e>
                          <m:sub>
                            <m:r>
                              <a:rPr lang="en-IN" b="0" i="1" smtClean="0">
                                <a:latin typeface="Cambria Math" panose="02040503050406030204" pitchFamily="18" charset="0"/>
                              </a:rPr>
                              <m:t>1</m:t>
                            </m:r>
                            <m:r>
                              <a:rPr lang="en-IN" b="0" i="1" smtClean="0">
                                <a:latin typeface="Cambria Math" panose="02040503050406030204" pitchFamily="18" charset="0"/>
                              </a:rPr>
                              <m:t>𝑖</m:t>
                            </m:r>
                          </m:sub>
                          <m:sup>
                            <m:r>
                              <a:rPr lang="en-IN" b="0" i="1" smtClean="0">
                                <a:latin typeface="Cambria Math" panose="02040503050406030204" pitchFamily="18" charset="0"/>
                              </a:rPr>
                              <m:t>∗</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2</m:t>
                            </m:r>
                            <m:r>
                              <a:rPr lang="en-IN" b="0" i="1" smtClean="0">
                                <a:latin typeface="Cambria Math" panose="02040503050406030204" pitchFamily="18" charset="0"/>
                              </a:rPr>
                              <m:t>𝑖</m:t>
                            </m:r>
                          </m:sub>
                        </m:sSub>
                      </m:e>
                    </m:nary>
                  </m:oMath>
                </a14:m>
                <a:r>
                  <a:rPr lang="en-US" dirty="0"/>
                  <a:t>    </a:t>
                </a:r>
                <a14:m>
                  <m:oMath xmlns:m="http://schemas.openxmlformats.org/officeDocument/2006/math">
                    <m:r>
                      <a:rPr lang="en-IN" b="0" i="1" dirty="0" smtClean="0">
                        <a:latin typeface="Cambria Math" panose="02040503050406030204" pitchFamily="18" charset="0"/>
                      </a:rPr>
                      <m:t>(</m:t>
                    </m:r>
                    <m:nary>
                      <m:naryPr>
                        <m:chr m:val="∑"/>
                        <m:supHide m:val="on"/>
                        <m:ctrlPr>
                          <a:rPr lang="en-IN" b="0" i="1" dirty="0" smtClean="0">
                            <a:latin typeface="Cambria Math" panose="02040503050406030204" pitchFamily="18" charset="0"/>
                          </a:rPr>
                        </m:ctrlPr>
                      </m:naryPr>
                      <m:sub>
                        <m:r>
                          <a:rPr lang="en-IN" b="0" i="1" dirty="0" smtClean="0">
                            <a:latin typeface="Cambria Math" panose="02040503050406030204" pitchFamily="18" charset="0"/>
                          </a:rPr>
                          <m:t>𝑖</m:t>
                        </m:r>
                      </m:sub>
                      <m:sup/>
                      <m:e>
                        <m:nary>
                          <m:naryPr>
                            <m:chr m:val="∑"/>
                            <m:supHide m:val="on"/>
                            <m:ctrlPr>
                              <a:rPr lang="en-IN" b="0" i="1" dirty="0" smtClean="0">
                                <a:latin typeface="Cambria Math" panose="02040503050406030204" pitchFamily="18" charset="0"/>
                              </a:rPr>
                            </m:ctrlPr>
                          </m:naryPr>
                          <m:sub>
                            <m:r>
                              <a:rPr lang="en-IN" b="0" i="1" dirty="0" smtClean="0">
                                <a:latin typeface="Cambria Math" panose="02040503050406030204" pitchFamily="18" charset="0"/>
                              </a:rPr>
                              <m:t>𝑗</m:t>
                            </m:r>
                          </m:sub>
                          <m:sup/>
                          <m:e>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𝑣</m:t>
                                </m:r>
                              </m:e>
                              <m:sub>
                                <m:r>
                                  <a:rPr lang="en-IN" b="0" i="1" dirty="0" smtClean="0">
                                    <a:latin typeface="Cambria Math" panose="02040503050406030204" pitchFamily="18" charset="0"/>
                                  </a:rPr>
                                  <m:t>𝑖</m:t>
                                </m:r>
                              </m:sub>
                              <m:sup>
                                <m:r>
                                  <a:rPr lang="en-IN" b="0" i="1" dirty="0" smtClean="0">
                                    <a:latin typeface="Cambria Math" panose="02040503050406030204" pitchFamily="18" charset="0"/>
                                  </a:rPr>
                                  <m:t>∗</m:t>
                                </m:r>
                              </m:sup>
                            </m:sSubSup>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𝑤</m:t>
                                </m:r>
                              </m:e>
                              <m:sub>
                                <m:r>
                                  <a:rPr lang="en-IN" b="0" i="1" dirty="0" smtClean="0">
                                    <a:latin typeface="Cambria Math" panose="02040503050406030204" pitchFamily="18" charset="0"/>
                                  </a:rPr>
                                  <m:t>𝑗</m:t>
                                </m:r>
                              </m:sub>
                            </m:sSub>
                            <m:r>
                              <a:rPr lang="en-IN" b="0" i="1" dirty="0" smtClean="0">
                                <a:latin typeface="Cambria Math" panose="02040503050406030204" pitchFamily="18" charset="0"/>
                              </a:rPr>
                              <m:t>⟨</m:t>
                            </m:r>
                            <m:r>
                              <a:rPr lang="en-IN" b="0" i="1" dirty="0" smtClean="0">
                                <a:latin typeface="Cambria Math" panose="02040503050406030204" pitchFamily="18" charset="0"/>
                              </a:rPr>
                              <m:t>𝑖</m:t>
                            </m:r>
                            <m:r>
                              <a:rPr lang="en-IN" b="0" i="1" dirty="0" smtClean="0">
                                <a:latin typeface="Cambria Math" panose="02040503050406030204" pitchFamily="18" charset="0"/>
                              </a:rPr>
                              <m:t>|</m:t>
                            </m:r>
                            <m:r>
                              <a:rPr lang="en-IN" b="0" i="1" dirty="0" smtClean="0">
                                <a:latin typeface="Cambria Math" panose="02040503050406030204" pitchFamily="18" charset="0"/>
                              </a:rPr>
                              <m:t>𝑗</m:t>
                            </m:r>
                            <m:r>
                              <a:rPr lang="en-IN" b="0" i="1" dirty="0" smtClean="0">
                                <a:latin typeface="Cambria Math" panose="02040503050406030204" pitchFamily="18" charset="0"/>
                              </a:rPr>
                              <m:t>⟩)</m:t>
                            </m:r>
                          </m:e>
                        </m:nary>
                      </m:e>
                    </m:nary>
                  </m:oMath>
                </a14:m>
                <a:endParaRPr lang="en-IN" b="0" dirty="0"/>
              </a:p>
              <a:p>
                <a:pPr marL="0" indent="0">
                  <a:buNone/>
                </a:pPr>
                <a:r>
                  <a:rPr lang="en-IN" b="0" dirty="0"/>
                  <a:t>If it is in canonical basis then the above result is correct. Else use the generalised result where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𝑗</m:t>
                    </m:r>
                    <m:r>
                      <a:rPr lang="en-IN" b="0" i="1" smtClean="0">
                        <a:latin typeface="Cambria Math" panose="02040503050406030204" pitchFamily="18" charset="0"/>
                      </a:rPr>
                      <m:t>⟩</m:t>
                    </m:r>
                  </m:oMath>
                </a14:m>
                <a:r>
                  <a:rPr lang="en-IN" b="0" dirty="0"/>
                  <a:t> are orthonormal basis.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3171C51-FE2A-2DB1-6793-BC515456E953}"/>
                  </a:ext>
                </a:extLst>
              </p:cNvPr>
              <p:cNvSpPr>
                <a:spLocks noGrp="1" noRot="1" noChangeAspect="1" noMove="1" noResize="1" noEditPoints="1" noAdjustHandles="1" noChangeArrowheads="1" noChangeShapeType="1" noTextEdit="1"/>
              </p:cNvSpPr>
              <p:nvPr>
                <p:ph idx="1"/>
              </p:nvPr>
            </p:nvSpPr>
            <p:spPr>
              <a:blipFill>
                <a:blip r:embed="rId2"/>
                <a:stretch>
                  <a:fillRect l="-1391" t="-3360" r="-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BBAAEA-512D-0D0F-0218-4DDB445DDFE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2C026302-69C9-8D01-0D97-61DADC7BF53E}"/>
              </a:ext>
            </a:extLst>
          </p:cNvPr>
          <p:cNvSpPr>
            <a:spLocks noGrp="1"/>
          </p:cNvSpPr>
          <p:nvPr>
            <p:ph type="sldNum" sz="quarter" idx="12"/>
          </p:nvPr>
        </p:nvSpPr>
        <p:spPr/>
        <p:txBody>
          <a:bodyPr/>
          <a:lstStyle/>
          <a:p>
            <a:fld id="{9EFCAA85-8796-4B17-9CA3-4CB18724EF60}" type="slidenum">
              <a:rPr lang="en-US" smtClean="0"/>
              <a:t>19</a:t>
            </a:fld>
            <a:endParaRPr lang="en-US"/>
          </a:p>
        </p:txBody>
      </p:sp>
    </p:spTree>
    <p:extLst>
      <p:ext uri="{BB962C8B-B14F-4D97-AF65-F5344CB8AC3E}">
        <p14:creationId xmlns:p14="http://schemas.microsoft.com/office/powerpoint/2010/main" val="102398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0A90-F975-7FC3-24E7-E6B5958107E9}"/>
              </a:ext>
            </a:extLst>
          </p:cNvPr>
          <p:cNvSpPr>
            <a:spLocks noGrp="1"/>
          </p:cNvSpPr>
          <p:nvPr>
            <p:ph type="title"/>
          </p:nvPr>
        </p:nvSpPr>
        <p:spPr/>
        <p:txBody>
          <a:bodyPr/>
          <a:lstStyle/>
          <a:p>
            <a:r>
              <a:rPr lang="en-IN" dirty="0"/>
              <a:t>Classical Bit vs Quantum Bit</a:t>
            </a:r>
            <a:endParaRPr lang="en-US" dirty="0"/>
          </a:p>
        </p:txBody>
      </p:sp>
      <p:sp>
        <p:nvSpPr>
          <p:cNvPr id="3" name="Content Placeholder 2">
            <a:extLst>
              <a:ext uri="{FF2B5EF4-FFF2-40B4-BE49-F238E27FC236}">
                <a16:creationId xmlns:a16="http://schemas.microsoft.com/office/drawing/2014/main" id="{80E77A7A-8C24-9C0C-146F-72B69516CFDA}"/>
              </a:ext>
            </a:extLst>
          </p:cNvPr>
          <p:cNvSpPr>
            <a:spLocks noGrp="1"/>
          </p:cNvSpPr>
          <p:nvPr>
            <p:ph idx="1"/>
          </p:nvPr>
        </p:nvSpPr>
        <p:spPr>
          <a:xfrm>
            <a:off x="628650" y="2823815"/>
            <a:ext cx="3943350" cy="4530726"/>
          </a:xfrm>
        </p:spPr>
        <p:txBody>
          <a:bodyPr/>
          <a:lstStyle/>
          <a:p>
            <a:pPr marL="0" indent="0">
              <a:buNone/>
            </a:pPr>
            <a:r>
              <a:rPr lang="en-IN" dirty="0">
                <a:latin typeface="Times New Roman" panose="02020603050405020304" pitchFamily="18" charset="0"/>
                <a:cs typeface="Times New Roman" panose="02020603050405020304" pitchFamily="18" charset="0"/>
              </a:rPr>
              <a:t>Physical Realizations: (Anything that can be in two states)</a:t>
            </a:r>
          </a:p>
          <a:p>
            <a:r>
              <a:rPr lang="en-IN" dirty="0">
                <a:latin typeface="Times New Roman" panose="02020603050405020304" pitchFamily="18" charset="0"/>
                <a:cs typeface="Times New Roman" panose="02020603050405020304" pitchFamily="18" charset="0"/>
              </a:rPr>
              <a:t>Two Voltage Levels</a:t>
            </a:r>
          </a:p>
          <a:p>
            <a:r>
              <a:rPr lang="en-IN" dirty="0">
                <a:latin typeface="Times New Roman" panose="02020603050405020304" pitchFamily="18" charset="0"/>
                <a:cs typeface="Times New Roman" panose="02020603050405020304" pitchFamily="18" charset="0"/>
              </a:rPr>
              <a:t>Lights on or off</a:t>
            </a:r>
          </a:p>
          <a:p>
            <a:r>
              <a:rPr lang="en-IN" dirty="0">
                <a:latin typeface="Times New Roman" panose="02020603050405020304" pitchFamily="18" charset="0"/>
                <a:cs typeface="Times New Roman" panose="02020603050405020304" pitchFamily="18" charset="0"/>
              </a:rPr>
              <a:t>Position of Toggle Switches</a:t>
            </a:r>
          </a:p>
          <a:p>
            <a:r>
              <a:rPr lang="en-IN" dirty="0">
                <a:latin typeface="Times New Roman" panose="02020603050405020304" pitchFamily="18" charset="0"/>
                <a:cs typeface="Times New Roman" panose="02020603050405020304" pitchFamily="18" charset="0"/>
              </a:rPr>
              <a:t>Six-sided die</a:t>
            </a:r>
          </a:p>
        </p:txBody>
      </p:sp>
      <p:sp>
        <p:nvSpPr>
          <p:cNvPr id="4" name="Date Placeholder 3">
            <a:extLst>
              <a:ext uri="{FF2B5EF4-FFF2-40B4-BE49-F238E27FC236}">
                <a16:creationId xmlns:a16="http://schemas.microsoft.com/office/drawing/2014/main" id="{FA6B7B57-F37F-3DA4-8DAB-69190D37BBE4}"/>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7FD091C-D396-2F60-7CB7-161D049AD181}"/>
              </a:ext>
            </a:extLst>
          </p:cNvPr>
          <p:cNvSpPr>
            <a:spLocks noGrp="1"/>
          </p:cNvSpPr>
          <p:nvPr>
            <p:ph type="sldNum" sz="quarter" idx="12"/>
          </p:nvPr>
        </p:nvSpPr>
        <p:spPr/>
        <p:txBody>
          <a:bodyPr/>
          <a:lstStyle/>
          <a:p>
            <a:fld id="{9EFCAA85-8796-4B17-9CA3-4CB18724EF60}" type="slidenum">
              <a:rPr lang="en-US" smtClean="0"/>
              <a:t>2</a:t>
            </a:fld>
            <a:endParaRPr lang="en-US"/>
          </a:p>
        </p:txBody>
      </p:sp>
      <p:sp>
        <p:nvSpPr>
          <p:cNvPr id="7" name="TextBox 6">
            <a:extLst>
              <a:ext uri="{FF2B5EF4-FFF2-40B4-BE49-F238E27FC236}">
                <a16:creationId xmlns:a16="http://schemas.microsoft.com/office/drawing/2014/main" id="{D0CB2D4D-11E4-F8AB-9A83-E1FD06A34B11}"/>
              </a:ext>
            </a:extLst>
          </p:cNvPr>
          <p:cNvSpPr txBox="1"/>
          <p:nvPr/>
        </p:nvSpPr>
        <p:spPr>
          <a:xfrm>
            <a:off x="4572000" y="2823815"/>
            <a:ext cx="3776870" cy="3108543"/>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Physical Realizations:</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Polarization of a Photon</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Atomic System: Two states for a Hydrogen Atom</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Spin of Electron</a:t>
            </a:r>
          </a:p>
        </p:txBody>
      </p:sp>
      <p:sp>
        <p:nvSpPr>
          <p:cNvPr id="8" name="TextBox 7">
            <a:extLst>
              <a:ext uri="{FF2B5EF4-FFF2-40B4-BE49-F238E27FC236}">
                <a16:creationId xmlns:a16="http://schemas.microsoft.com/office/drawing/2014/main" id="{0A936CB1-FA09-CE28-7B53-AF40C474A801}"/>
              </a:ext>
            </a:extLst>
          </p:cNvPr>
          <p:cNvSpPr txBox="1"/>
          <p:nvPr/>
        </p:nvSpPr>
        <p:spPr>
          <a:xfrm>
            <a:off x="660206" y="1498252"/>
            <a:ext cx="7657107" cy="1384995"/>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Bits: Fundamental units of information processing (classical/quantum). – Discrete/Digital Model of Quantum Computing.</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2905D54-A5AE-9BF8-8B16-846C95D88A63}"/>
              </a:ext>
            </a:extLst>
          </p:cNvPr>
          <p:cNvSpPr txBox="1"/>
          <p:nvPr/>
        </p:nvSpPr>
        <p:spPr>
          <a:xfrm>
            <a:off x="3082835" y="5798146"/>
            <a:ext cx="5266035" cy="923330"/>
          </a:xfrm>
          <a:prstGeom prst="rect">
            <a:avLst/>
          </a:prstGeom>
          <a:noFill/>
        </p:spPr>
        <p:txBody>
          <a:bodyPr wrap="square" rtlCol="0">
            <a:spAutoFit/>
          </a:bodyPr>
          <a:lstStyle/>
          <a:p>
            <a:r>
              <a:rPr lang="en-IN" dirty="0"/>
              <a:t>Many such different realizations of Qubits may exist like in case of Classical computing. We just don’t know yet which is the best in terms of scaling!!</a:t>
            </a:r>
            <a:endParaRPr lang="en-US" dirty="0"/>
          </a:p>
        </p:txBody>
      </p:sp>
    </p:spTree>
    <p:extLst>
      <p:ext uri="{BB962C8B-B14F-4D97-AF65-F5344CB8AC3E}">
        <p14:creationId xmlns:p14="http://schemas.microsoft.com/office/powerpoint/2010/main" val="3807385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FC8C-FF4D-6353-9443-A7990635F3C9}"/>
              </a:ext>
            </a:extLst>
          </p:cNvPr>
          <p:cNvSpPr>
            <a:spLocks noGrp="1"/>
          </p:cNvSpPr>
          <p:nvPr>
            <p:ph type="title"/>
          </p:nvPr>
        </p:nvSpPr>
        <p:spPr/>
        <p:txBody>
          <a:bodyPr/>
          <a:lstStyle/>
          <a:p>
            <a:r>
              <a:rPr lang="en-US" dirty="0"/>
              <a:t>Properties of Inner Product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09B003-C7FA-F2BD-498A-E33711C46A2E}"/>
                  </a:ext>
                </a:extLst>
              </p:cNvPr>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𝑆𝑘𝑒𝑤</m:t>
                    </m:r>
                    <m:r>
                      <a:rPr lang="en-US" b="0" i="1" smtClean="0">
                        <a:latin typeface="Cambria Math" panose="02040503050406030204" pitchFamily="18" charset="0"/>
                      </a:rPr>
                      <m:t> </m:t>
                    </m:r>
                    <m:r>
                      <a:rPr lang="en-US" b="0" i="1" smtClean="0">
                        <a:latin typeface="Cambria Math" panose="02040503050406030204" pitchFamily="18" charset="0"/>
                      </a:rPr>
                      <m:t>𝑆𝑦𝑚𝑚𝑒𝑡𝑟𝑦</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𝜙</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e>
                            <m:r>
                              <a:rPr lang="en-US" b="0" i="1" smtClean="0">
                                <a:latin typeface="Cambria Math" panose="02040503050406030204" pitchFamily="18" charset="0"/>
                              </a:rPr>
                              <m:t>𝜓</m:t>
                            </m:r>
                          </m:e>
                        </m:d>
                      </m:e>
                      <m:sup>
                        <m:r>
                          <a:rPr lang="en-US" b="0" i="1" smtClean="0">
                            <a:latin typeface="Cambria Math" panose="02040503050406030204" pitchFamily="18" charset="0"/>
                          </a:rPr>
                          <m:t>∗</m:t>
                        </m:r>
                      </m:sup>
                    </m:sSup>
                  </m:oMath>
                </a14:m>
                <a:endParaRPr lang="en-US" b="0" dirty="0"/>
              </a:p>
              <a:p>
                <a14:m>
                  <m:oMath xmlns:m="http://schemas.openxmlformats.org/officeDocument/2006/math">
                    <m:r>
                      <a:rPr lang="en-US" b="0" i="1" smtClean="0">
                        <a:latin typeface="Cambria Math" panose="02040503050406030204" pitchFamily="18" charset="0"/>
                      </a:rPr>
                      <m:t>𝑃𝑜𝑠𝑖𝑡𝑖𝑣𝑒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𝑆𝑒𝑚𝑖</m:t>
                    </m:r>
                    <m:r>
                      <a:rPr lang="en-US" b="0" i="1" smtClean="0">
                        <a:latin typeface="Cambria Math" panose="02040503050406030204" pitchFamily="18" charset="0"/>
                      </a:rPr>
                      <m:t>−</m:t>
                    </m:r>
                    <m:r>
                      <a:rPr lang="en-US" b="0" i="1" smtClean="0">
                        <a:latin typeface="Cambria Math" panose="02040503050406030204" pitchFamily="18" charset="0"/>
                      </a:rPr>
                      <m:t>𝑑𝑒𝑓𝑖𝑛𝑖𝑡𝑒𝑛𝑒𝑠𝑠</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𝜓</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e>
                      <m:sup>
                        <m:r>
                          <a:rPr lang="en-US" b="0" i="1" smtClean="0">
                            <a:latin typeface="Cambria Math" panose="02040503050406030204" pitchFamily="18" charset="0"/>
                          </a:rPr>
                          <m:t>2</m:t>
                        </m:r>
                      </m:sup>
                    </m:sSup>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𝑜𝑛𝑙𝑦</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oMath>
                </a14:m>
                <a:r>
                  <a:rPr lang="en-US" b="0" dirty="0"/>
                  <a:t> indicates length of vector (L</a:t>
                </a:r>
                <a:r>
                  <a:rPr lang="en-US" b="0" baseline="-25000" dirty="0"/>
                  <a:t>2</a:t>
                </a:r>
                <a:r>
                  <a:rPr lang="en-US" b="0" dirty="0"/>
                  <a:t> norm)</a:t>
                </a:r>
              </a:p>
              <a:p>
                <a14:m>
                  <m:oMath xmlns:m="http://schemas.openxmlformats.org/officeDocument/2006/math">
                    <m:r>
                      <a:rPr lang="en-US" b="0" i="1" smtClean="0">
                        <a:latin typeface="Cambria Math" panose="02040503050406030204" pitchFamily="18" charset="0"/>
                      </a:rPr>
                      <m:t>𝐿𝑖𝑛𝑒𝑎𝑟𝑖𝑡𝑦</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𝐾𝑒𝑡</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𝜒</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𝑏</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𝜒</m:t>
                        </m:r>
                      </m:e>
                    </m:d>
                  </m:oMath>
                </a14:m>
                <a:endParaRPr lang="en-US" b="0" dirty="0"/>
              </a:p>
              <a:p>
                <a:pPr lvl="1"/>
                <a:r>
                  <a:rPr lang="en-US" b="0" dirty="0">
                    <a:latin typeface="Times New Roman" panose="02020603050405020304" pitchFamily="18" charset="0"/>
                    <a:cs typeface="Times New Roman" panose="02020603050405020304" pitchFamily="18" charset="0"/>
                  </a:rPr>
                  <a:t>Anti-linearity in Ket: </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𝜙</m:t>
                          </m:r>
                        </m:e>
                      </m:d>
                      <m:r>
                        <a:rPr lang="en-US" b="0" i="1" smtClean="0">
                          <a:latin typeface="Cambria Math" panose="02040503050406030204" pitchFamily="18" charset="0"/>
                        </a:rPr>
                        <m:t>+</m:t>
                      </m:r>
                      <m:r>
                        <a:rPr lang="en-US" b="0" i="1" smtClean="0">
                          <a:latin typeface="Cambria Math" panose="02040503050406030204" pitchFamily="18" charset="0"/>
                        </a:rPr>
                        <m:t>𝑏</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𝜒</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𝜓</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1">
                                  <a:latin typeface="Cambria Math" panose="02040503050406030204" pitchFamily="18" charset="0"/>
                                </a:rPr>
                                <m:t>𝜙</m:t>
                              </m:r>
                            </m:e>
                          </m:d>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𝜒</m:t>
                          </m:r>
                          <m:r>
                            <a:rPr lang="en-US" i="1">
                              <a:latin typeface="Cambria Math" panose="02040503050406030204" pitchFamily="18" charset="0"/>
                            </a:rPr>
                            <m:t>⟩⟩</m:t>
                          </m:r>
                        </m:e>
                        <m:sup>
                          <m:r>
                            <a:rPr lang="en-US" b="0" i="1" smtClean="0">
                              <a:latin typeface="Cambria Math" panose="02040503050406030204" pitchFamily="18" charset="0"/>
                            </a:rPr>
                            <m:t>∗</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𝜙</m:t>
                              </m:r>
                            </m:e>
                          </m:d>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𝜒</m:t>
                              </m:r>
                            </m:e>
                          </m:d>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e>
                          <m:r>
                            <a:rPr lang="en-US" b="0" i="1" smtClean="0">
                              <a:latin typeface="Cambria Math" panose="02040503050406030204" pitchFamily="18" charset="0"/>
                            </a:rPr>
                            <m:t>𝜓</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𝜒</m:t>
                      </m:r>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oMath>
                  </m:oMathPara>
                </a14:m>
                <a:endParaRPr lang="en-US" b="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r>
                  <a:rPr lang="en-US" b="0" dirty="0">
                    <a:latin typeface="Times New Roman" panose="02020603050405020304" pitchFamily="18" charset="0"/>
                    <a:cs typeface="Times New Roman" panose="02020603050405020304" pitchFamily="18" charset="0"/>
                  </a:rPr>
                  <a:t>A Vector Space with inner product defined is called an inner product space.</a:t>
                </a:r>
              </a:p>
            </p:txBody>
          </p:sp>
        </mc:Choice>
        <mc:Fallback xmlns="">
          <p:sp>
            <p:nvSpPr>
              <p:cNvPr id="3" name="Content Placeholder 2">
                <a:extLst>
                  <a:ext uri="{FF2B5EF4-FFF2-40B4-BE49-F238E27FC236}">
                    <a16:creationId xmlns:a16="http://schemas.microsoft.com/office/drawing/2014/main" id="{5E09B003-C7FA-F2BD-498A-E33711C46A2E}"/>
                  </a:ext>
                </a:extLst>
              </p:cNvPr>
              <p:cNvSpPr>
                <a:spLocks noGrp="1" noRot="1" noChangeAspect="1" noMove="1" noResize="1" noEditPoints="1" noAdjustHandles="1" noChangeArrowheads="1" noChangeShapeType="1" noTextEdit="1"/>
              </p:cNvSpPr>
              <p:nvPr>
                <p:ph idx="1"/>
              </p:nvPr>
            </p:nvSpPr>
            <p:spPr>
              <a:blipFill>
                <a:blip r:embed="rId2"/>
                <a:stretch>
                  <a:fillRect b="-28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6DF766-9CE0-00D4-88F6-E244C5AAA28F}"/>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DD261272-6C68-CD05-13CA-D440278828F0}"/>
              </a:ext>
            </a:extLst>
          </p:cNvPr>
          <p:cNvSpPr>
            <a:spLocks noGrp="1"/>
          </p:cNvSpPr>
          <p:nvPr>
            <p:ph type="sldNum" sz="quarter" idx="12"/>
          </p:nvPr>
        </p:nvSpPr>
        <p:spPr/>
        <p:txBody>
          <a:bodyPr/>
          <a:lstStyle/>
          <a:p>
            <a:fld id="{9EFCAA85-8796-4B17-9CA3-4CB18724EF60}" type="slidenum">
              <a:rPr lang="en-US" smtClean="0"/>
              <a:t>20</a:t>
            </a:fld>
            <a:endParaRPr lang="en-US"/>
          </a:p>
        </p:txBody>
      </p:sp>
    </p:spTree>
    <p:extLst>
      <p:ext uri="{BB962C8B-B14F-4D97-AF65-F5344CB8AC3E}">
        <p14:creationId xmlns:p14="http://schemas.microsoft.com/office/powerpoint/2010/main" val="1083227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1514-661E-405E-87B3-ECC0697F17DC}"/>
              </a:ext>
            </a:extLst>
          </p:cNvPr>
          <p:cNvSpPr>
            <a:spLocks noGrp="1"/>
          </p:cNvSpPr>
          <p:nvPr>
            <p:ph type="title"/>
          </p:nvPr>
        </p:nvSpPr>
        <p:spPr/>
        <p:txBody>
          <a:bodyPr/>
          <a:lstStyle/>
          <a:p>
            <a:r>
              <a:rPr lang="en-US" dirty="0"/>
              <a:t>Euclidian Norm of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7E14FB-8D7B-4735-30F2-7B680BAF4E67}"/>
                  </a:ext>
                </a:extLst>
              </p:cNvPr>
              <p:cNvSpPr>
                <a:spLocks noGrp="1"/>
              </p:cNvSpPr>
              <p:nvPr>
                <p:ph idx="1"/>
              </p:nvPr>
            </p:nvSpPr>
            <p:spPr/>
            <p:txBody>
              <a:bodyPr/>
              <a:lstStyle/>
              <a:p>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𝜓</m:t>
                            </m:r>
                          </m:e>
                        </m:d>
                      </m:e>
                    </m:ra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e>
                            <m:e>
                              <m:r>
                                <a:rPr lang="en-US" b="0" i="1" smtClean="0">
                                  <a:latin typeface="Cambria Math" panose="02040503050406030204" pitchFamily="18" charset="0"/>
                                </a:rPr>
                                <m:t>…</m:t>
                              </m:r>
                            </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𝑛</m:t>
                                  </m:r>
                                </m:sub>
                                <m:sup>
                                  <m:r>
                                    <a:rPr lang="en-US" b="0" i="1" smtClean="0">
                                      <a:latin typeface="Cambria Math" panose="02040503050406030204" pitchFamily="18" charset="0"/>
                                    </a:rPr>
                                    <m:t>∗</m:t>
                                  </m:r>
                                </m:sup>
                              </m:sSubSup>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1</m:t>
                                  </m:r>
                                </m:sub>
                              </m:sSub>
                            </m:e>
                          </m:mr>
                          <m:mr>
                            <m:e>
                              <m:r>
                                <a:rPr lang="en-US" b="0" i="1" smtClean="0">
                                  <a:latin typeface="Cambria Math" panose="02040503050406030204" pitchFamily="18" charset="0"/>
                                </a:rPr>
                                <m: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≥0⇒</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0" smtClean="0">
                        <a:latin typeface="Cambria Math" panose="02040503050406030204" pitchFamily="18" charset="0"/>
                      </a:rPr>
                      <m:t> </m:t>
                    </m:r>
                    <m:r>
                      <m:rPr>
                        <m:sty m:val="p"/>
                      </m:rPr>
                      <a:rPr lang="en-US" b="0" i="0" smtClean="0">
                        <a:latin typeface="Cambria Math" panose="02040503050406030204" pitchFamily="18" charset="0"/>
                      </a:rPr>
                      <m:t>only</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endParaRPr lang="en-US" dirty="0"/>
              </a:p>
              <a:p>
                <a:r>
                  <a:rPr lang="en-US" dirty="0"/>
                  <a:t>Note that the absolute of a complex number c is the length from the origin in Argand Plane as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𝑖𝑏</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𝑖𝑏</m:t>
                              </m:r>
                            </m:e>
                          </m:d>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𝑖𝑏</m:t>
                              </m:r>
                            </m:e>
                          </m:d>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e>
                      </m:ra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oMath>
                  </m:oMathPara>
                </a14:m>
                <a:endParaRPr lang="en-US" b="0" dirty="0"/>
              </a:p>
            </p:txBody>
          </p:sp>
        </mc:Choice>
        <mc:Fallback xmlns="">
          <p:sp>
            <p:nvSpPr>
              <p:cNvPr id="3" name="Content Placeholder 2">
                <a:extLst>
                  <a:ext uri="{FF2B5EF4-FFF2-40B4-BE49-F238E27FC236}">
                    <a16:creationId xmlns:a16="http://schemas.microsoft.com/office/drawing/2014/main" id="{C67E14FB-8D7B-4735-30F2-7B680BAF4E67}"/>
                  </a:ext>
                </a:extLst>
              </p:cNvPr>
              <p:cNvSpPr>
                <a:spLocks noGrp="1" noRot="1" noChangeAspect="1" noMove="1" noResize="1" noEditPoints="1" noAdjustHandles="1" noChangeArrowheads="1" noChangeShapeType="1" noTextEdit="1"/>
              </p:cNvSpPr>
              <p:nvPr>
                <p:ph idx="1"/>
              </p:nvPr>
            </p:nvSpPr>
            <p:spPr>
              <a:blipFill>
                <a:blip r:embed="rId2"/>
                <a:stretch>
                  <a:fillRect l="-13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771F711-A24B-A5BE-B78F-4664B6059CBC}"/>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5482F6CA-6A09-D34C-A104-0359C2303E09}"/>
              </a:ext>
            </a:extLst>
          </p:cNvPr>
          <p:cNvSpPr>
            <a:spLocks noGrp="1"/>
          </p:cNvSpPr>
          <p:nvPr>
            <p:ph type="sldNum" sz="quarter" idx="12"/>
          </p:nvPr>
        </p:nvSpPr>
        <p:spPr/>
        <p:txBody>
          <a:bodyPr/>
          <a:lstStyle/>
          <a:p>
            <a:fld id="{9EFCAA85-8796-4B17-9CA3-4CB18724EF60}" type="slidenum">
              <a:rPr lang="en-US" smtClean="0"/>
              <a:t>21</a:t>
            </a:fld>
            <a:endParaRPr lang="en-US"/>
          </a:p>
        </p:txBody>
      </p:sp>
    </p:spTree>
    <p:extLst>
      <p:ext uri="{BB962C8B-B14F-4D97-AF65-F5344CB8AC3E}">
        <p14:creationId xmlns:p14="http://schemas.microsoft.com/office/powerpoint/2010/main" val="408303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81B1-1BFF-9EA6-41CD-5C3AA3BBB3AF}"/>
              </a:ext>
            </a:extLst>
          </p:cNvPr>
          <p:cNvSpPr>
            <a:spLocks noGrp="1"/>
          </p:cNvSpPr>
          <p:nvPr>
            <p:ph type="title"/>
          </p:nvPr>
        </p:nvSpPr>
        <p:spPr/>
        <p:txBody>
          <a:bodyPr/>
          <a:lstStyle/>
          <a:p>
            <a:r>
              <a:rPr lang="en-US" dirty="0"/>
              <a:t>Orthonormal Basis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2661DA-D139-7D9E-CB70-196163641E4D}"/>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 set of vectors</a:t>
                </a:r>
                <a14:m>
                  <m:oMath xmlns:m="http://schemas.openxmlformats.org/officeDocument/2006/math">
                    <m:r>
                      <a:rPr lang="en-US" b="0" i="0"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q</m:t>
                        </m:r>
                      </m:e>
                      <m:sub>
                        <m:r>
                          <a:rPr lang="en-US" b="0" i="0"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2</m:t>
                            </m:r>
                          </m:sub>
                        </m:sSub>
                      </m:e>
                    </m:d>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𝑛</m:t>
                        </m:r>
                      </m:sub>
                    </m:sSub>
                    <m:r>
                      <a:rPr lang="en-US"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is said to form an orthonormal basis if</a:t>
                </a:r>
              </a:p>
              <a:p>
                <a:pPr lvl="1"/>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𝑖</m:t>
                            </m:r>
                          </m:sub>
                        </m:sSub>
                      </m:e>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𝑗</m:t>
                            </m:r>
                          </m:sub>
                        </m:sSub>
                      </m:e>
                    </m:d>
                    <m:r>
                      <a:rPr lang="en-US" b="0" i="1" smtClean="0">
                        <a:latin typeface="Cambria Math" panose="02040503050406030204" pitchFamily="18" charset="0"/>
                        <a:cs typeface="Times New Roman" panose="02020603050405020304" pitchFamily="18" charset="0"/>
                      </a:rPr>
                      <m:t>=0 ∀ </m:t>
                    </m:r>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𝑗</m:t>
                    </m:r>
                    <m:r>
                      <a:rPr lang="en-US" b="0" i="0" smtClean="0">
                        <a:latin typeface="Cambria Math" panose="02040503050406030204" pitchFamily="18" charset="0"/>
                        <a:cs typeface="Times New Roman" panose="02020603050405020304" pitchFamily="18" charset="0"/>
                      </a:rPr>
                      <m:t> </m:t>
                    </m:r>
                    <m:d>
                      <m:dPr>
                        <m:ctrlPr>
                          <a:rPr lang="en-US" b="0" i="1" smtClean="0">
                            <a:latin typeface="Cambria Math" panose="02040503050406030204" pitchFamily="18" charset="0"/>
                            <a:cs typeface="Times New Roman" panose="02020603050405020304" pitchFamily="18" charset="0"/>
                          </a:rPr>
                        </m:ctrlPr>
                      </m:dPr>
                      <m:e>
                        <m:r>
                          <m:rPr>
                            <m:sty m:val="p"/>
                          </m:rPr>
                          <a:rPr lang="en-US" b="0" i="0" smtClean="0">
                            <a:latin typeface="Cambria Math" panose="02040503050406030204" pitchFamily="18" charset="0"/>
                            <a:cs typeface="Times New Roman" panose="02020603050405020304" pitchFamily="18" charset="0"/>
                          </a:rPr>
                          <m:t>Orthogonal</m:t>
                        </m:r>
                      </m:e>
                    </m:d>
                    <m:r>
                      <a:rPr lang="en-US" b="0" i="0" smtClean="0">
                        <a:latin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cs typeface="Times New Roman" panose="02020603050405020304" pitchFamily="18" charset="0"/>
                      </a:rPr>
                      <m:t>and</m:t>
                    </m:r>
                    <m:r>
                      <a:rPr lang="en-US" b="0" i="0" smtClean="0">
                        <a:latin typeface="Cambria Math" panose="02040503050406030204" pitchFamily="18" charset="0"/>
                        <a:cs typeface="Times New Roman" panose="02020603050405020304" pitchFamily="18" charset="0"/>
                      </a:rPr>
                      <m:t> </m:t>
                    </m:r>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𝑖</m:t>
                            </m:r>
                          </m:sub>
                        </m:sSub>
                      </m:e>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𝑗</m:t>
                            </m:r>
                          </m:sub>
                        </m:sSub>
                      </m:e>
                    </m:d>
                    <m:r>
                      <a:rPr lang="en-US" b="0" i="1" smtClean="0">
                        <a:latin typeface="Cambria Math" panose="02040503050406030204" pitchFamily="18" charset="0"/>
                        <a:cs typeface="Times New Roman" panose="02020603050405020304" pitchFamily="18" charset="0"/>
                      </a:rPr>
                      <m:t>=1 ∀ </m:t>
                    </m:r>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𝑁𝑜𝑟𝑚𝑎𝑙𝑖𝑧𝑒𝑑</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Thus, if they span a vector space </a:t>
                </a:r>
                <a14:m>
                  <m:oMath xmlns:m="http://schemas.openxmlformats.org/officeDocument/2006/math">
                    <m:r>
                      <a:rPr lang="en-US" i="1" smtClean="0">
                        <a:latin typeface="Cambria Math" panose="02040503050406030204" pitchFamily="18" charset="0"/>
                        <a:cs typeface="Times New Roman" panose="02020603050405020304" pitchFamily="18" charset="0"/>
                      </a:rPr>
                      <m:t>𝕍</m:t>
                    </m:r>
                  </m:oMath>
                </a14:m>
                <a:r>
                  <a:rPr lang="en-US" dirty="0">
                    <a:latin typeface="Times New Roman" panose="02020603050405020304" pitchFamily="18" charset="0"/>
                    <a:cs typeface="Times New Roman" panose="02020603050405020304" pitchFamily="18" charset="0"/>
                  </a:rPr>
                  <a:t> then any vector </a:t>
                </a:r>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𝑤</m:t>
                        </m:r>
                      </m:e>
                    </m:d>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𝕍</m:t>
                    </m:r>
                  </m:oMath>
                </a14:m>
                <a:r>
                  <a:rPr lang="en-US" dirty="0">
                    <a:latin typeface="Times New Roman" panose="02020603050405020304" pitchFamily="18" charset="0"/>
                    <a:cs typeface="Times New Roman" panose="02020603050405020304" pitchFamily="18" charset="0"/>
                  </a:rPr>
                  <a:t> can be written as a unique linear combination of the orthonormal vectors as </a:t>
                </a:r>
              </a:p>
              <a:p>
                <a:pPr lvl="1"/>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𝑤</m:t>
                        </m:r>
                      </m:e>
                    </m:d>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1</m:t>
                        </m:r>
                      </m:sub>
                    </m:sSub>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1</m:t>
                            </m:r>
                          </m:sub>
                        </m:sSub>
                      </m:e>
                    </m:d>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𝑛</m:t>
                        </m:r>
                      </m:sub>
                    </m:sSub>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𝑛</m:t>
                            </m:r>
                          </m:sub>
                        </m:sSub>
                      </m:e>
                    </m:d>
                  </m:oMath>
                </a14:m>
                <a:endParaRPr lang="en-US" i="1" dirty="0">
                  <a:latin typeface="Cambria Math" panose="02040503050406030204" pitchFamily="18" charset="0"/>
                </a:endParaRPr>
              </a:p>
              <a:p>
                <a:r>
                  <a:rPr lang="en-US" sz="2400" dirty="0">
                    <a:cs typeface="Times New Roman" panose="02020603050405020304" pitchFamily="18" charset="0"/>
                  </a:rPr>
                  <a:t>Where </a:t>
                </a:r>
                <a14:m>
                  <m:oMath xmlns:m="http://schemas.openxmlformats.org/officeDocument/2006/math">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rPr>
                          <m:t>𝛼</m:t>
                        </m:r>
                      </m:e>
                      <m:sub>
                        <m:r>
                          <a:rPr lang="en-IN" sz="2400" b="0" i="1" smtClean="0">
                            <a:latin typeface="Cambria Math" panose="02040503050406030204" pitchFamily="18" charset="0"/>
                            <a:cs typeface="Times New Roman" panose="02020603050405020304" pitchFamily="18" charset="0"/>
                          </a:rPr>
                          <m:t>1</m:t>
                        </m:r>
                      </m:sub>
                    </m:sSub>
                    <m:r>
                      <a:rPr lang="en-IN" sz="2400" b="0" i="1" smtClean="0">
                        <a:latin typeface="Cambria Math" panose="02040503050406030204" pitchFamily="18" charset="0"/>
                        <a:cs typeface="Times New Roman" panose="02020603050405020304" pitchFamily="18" charset="0"/>
                      </a:rPr>
                      <m:t>,</m:t>
                    </m:r>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rPr>
                          <m:t>𝛼</m:t>
                        </m:r>
                      </m:e>
                      <m:sub>
                        <m:r>
                          <a:rPr lang="en-IN" sz="2400" b="0" i="1" smtClean="0">
                            <a:latin typeface="Cambria Math" panose="02040503050406030204" pitchFamily="18" charset="0"/>
                            <a:cs typeface="Times New Roman" panose="02020603050405020304" pitchFamily="18" charset="0"/>
                          </a:rPr>
                          <m:t>2</m:t>
                        </m:r>
                      </m:sub>
                    </m:sSub>
                    <m:r>
                      <a:rPr lang="en-IN" sz="2400" b="0" i="1" smtClean="0">
                        <a:latin typeface="Cambria Math" panose="02040503050406030204" pitchFamily="18" charset="0"/>
                        <a:cs typeface="Times New Roman" panose="02020603050405020304" pitchFamily="18" charset="0"/>
                      </a:rPr>
                      <m:t>,…,</m:t>
                    </m:r>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rPr>
                          <m:t>𝛼</m:t>
                        </m:r>
                      </m:e>
                      <m:sub>
                        <m:r>
                          <a:rPr lang="en-IN" sz="2400" b="0" i="1" smtClean="0">
                            <a:latin typeface="Cambria Math" panose="02040503050406030204" pitchFamily="18" charset="0"/>
                            <a:cs typeface="Times New Roman" panose="02020603050405020304" pitchFamily="18" charset="0"/>
                          </a:rPr>
                          <m:t>𝑛</m:t>
                        </m:r>
                      </m:sub>
                    </m:sSub>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𝑐𝑎𝑛</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𝑏𝑒</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𝑢𝑠𝑒𝑑</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𝑡𝑜</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𝑒𝑥𝑝𝑟𝑒𝑠𝑠</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𝑤</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𝑎𝑠</m:t>
                    </m:r>
                    <m:r>
                      <a:rPr lang="en-IN" sz="2400" b="0" i="1" smtClean="0">
                        <a:latin typeface="Cambria Math" panose="02040503050406030204" pitchFamily="18" charset="0"/>
                        <a:cs typeface="Times New Roman" panose="02020603050405020304" pitchFamily="18" charset="0"/>
                      </a:rPr>
                      <m:t> </m:t>
                    </m:r>
                  </m:oMath>
                </a14:m>
                <a:endParaRPr lang="en-IN" sz="2400" b="0" i="1" dirty="0">
                  <a:latin typeface="Cambria Math" panose="02040503050406030204" pitchFamily="18" charset="0"/>
                  <a:cs typeface="Times New Roman" panose="02020603050405020304" pitchFamily="18" charset="0"/>
                </a:endParaRPr>
              </a:p>
              <a:p>
                <a:pPr lvl="1"/>
                <a14:m>
                  <m:oMath xmlns:m="http://schemas.openxmlformats.org/officeDocument/2006/math">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𝑤</m:t>
                        </m:r>
                      </m:e>
                    </m:d>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1</m:t>
                            </m:r>
                          </m:sub>
                        </m:sSub>
                      </m:e>
                      <m:e>
                        <m:r>
                          <a:rPr lang="en-US" i="1">
                            <a:latin typeface="Cambria Math" panose="02040503050406030204" pitchFamily="18" charset="0"/>
                            <a:cs typeface="Times New Roman" panose="02020603050405020304" pitchFamily="18" charset="0"/>
                          </a:rPr>
                          <m:t>𝑤</m:t>
                        </m:r>
                      </m:e>
                    </m:d>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1</m:t>
                            </m:r>
                          </m:sub>
                        </m:sSub>
                      </m:e>
                    </m:d>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2</m:t>
                            </m:r>
                          </m:sub>
                        </m:sSub>
                      </m:e>
                      <m:e>
                        <m:r>
                          <a:rPr lang="en-US" i="1">
                            <a:latin typeface="Cambria Math" panose="02040503050406030204" pitchFamily="18" charset="0"/>
                            <a:cs typeface="Times New Roman" panose="02020603050405020304" pitchFamily="18" charset="0"/>
                          </a:rPr>
                          <m:t>𝑤</m:t>
                        </m:r>
                      </m:e>
                    </m:d>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2</m:t>
                            </m:r>
                          </m:sub>
                        </m:sSub>
                      </m:e>
                    </m:d>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𝑛</m:t>
                            </m:r>
                          </m:sub>
                        </m:sSub>
                      </m:e>
                      <m:e>
                        <m:r>
                          <a:rPr lang="en-US" i="1">
                            <a:latin typeface="Cambria Math" panose="02040503050406030204" pitchFamily="18" charset="0"/>
                            <a:cs typeface="Times New Roman" panose="02020603050405020304" pitchFamily="18" charset="0"/>
                          </a:rPr>
                          <m:t>𝑤</m:t>
                        </m:r>
                      </m:e>
                    </m:d>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𝑞</m:t>
                            </m:r>
                          </m:e>
                          <m:sub>
                            <m:r>
                              <a:rPr lang="en-US" i="1">
                                <a:latin typeface="Cambria Math" panose="02040503050406030204" pitchFamily="18" charset="0"/>
                                <a:cs typeface="Times New Roman" panose="02020603050405020304" pitchFamily="18" charset="0"/>
                              </a:rPr>
                              <m:t>𝑛</m:t>
                            </m:r>
                          </m:sub>
                        </m:sSub>
                      </m:e>
                    </m:d>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6F2661DA-D139-7D9E-CB70-196163641E4D}"/>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0B4CEF-90CE-E59F-AC3D-34F3580049FC}"/>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4678A67-EA0B-53EF-91EC-40122216FCCB}"/>
              </a:ext>
            </a:extLst>
          </p:cNvPr>
          <p:cNvSpPr>
            <a:spLocks noGrp="1"/>
          </p:cNvSpPr>
          <p:nvPr>
            <p:ph type="sldNum" sz="quarter" idx="12"/>
          </p:nvPr>
        </p:nvSpPr>
        <p:spPr/>
        <p:txBody>
          <a:bodyPr/>
          <a:lstStyle/>
          <a:p>
            <a:fld id="{9EFCAA85-8796-4B17-9CA3-4CB18724EF60}" type="slidenum">
              <a:rPr lang="en-US" smtClean="0"/>
              <a:t>22</a:t>
            </a:fld>
            <a:endParaRPr lang="en-US"/>
          </a:p>
        </p:txBody>
      </p:sp>
    </p:spTree>
    <p:extLst>
      <p:ext uri="{BB962C8B-B14F-4D97-AF65-F5344CB8AC3E}">
        <p14:creationId xmlns:p14="http://schemas.microsoft.com/office/powerpoint/2010/main" val="73756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76830-8C0B-0DAD-6C66-039B72ECC786}"/>
                  </a:ext>
                </a:extLst>
              </p:cNvPr>
              <p:cNvSpPr>
                <a:spLocks noGrp="1"/>
              </p:cNvSpPr>
              <p:nvPr>
                <p:ph idx="1"/>
              </p:nvPr>
            </p:nvSpPr>
            <p:spPr>
              <a:xfrm>
                <a:off x="628650" y="627017"/>
                <a:ext cx="7886700" cy="5729334"/>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Note that an orthonormal basis </a:t>
                </a:r>
                <a14:m>
                  <m:oMath xmlns:m="http://schemas.openxmlformats.org/officeDocument/2006/math">
                    <m:r>
                      <a:rPr lang="en-US" sz="280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𝑞</m:t>
                        </m:r>
                      </m:e>
                      <m:sub>
                        <m:r>
                          <a:rPr lang="en-US" sz="2800" i="1">
                            <a:latin typeface="Cambria Math" panose="02040503050406030204" pitchFamily="18" charset="0"/>
                          </a:rPr>
                          <m:t>1</m:t>
                        </m:r>
                      </m:sub>
                    </m:sSub>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𝑞</m:t>
                            </m:r>
                          </m:e>
                          <m:sub>
                            <m:r>
                              <a:rPr lang="en-US" sz="2800" i="1">
                                <a:latin typeface="Cambria Math" panose="02040503050406030204" pitchFamily="18" charset="0"/>
                              </a:rPr>
                              <m:t>2</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𝑞</m:t>
                        </m:r>
                      </m:e>
                      <m:sub>
                        <m:r>
                          <a:rPr lang="en-US" sz="2800" i="1">
                            <a:latin typeface="Cambria Math" panose="02040503050406030204" pitchFamily="18" charset="0"/>
                          </a:rPr>
                          <m:t>𝑛</m:t>
                        </m:r>
                      </m:sub>
                    </m:sSub>
                    <m:r>
                      <a:rPr lang="en-US" sz="280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always forms a set of linearly independent vectors. Prove that!!</a:t>
                </a:r>
              </a:p>
              <a:p>
                <a:r>
                  <a:rPr lang="en-US" b="0" dirty="0">
                    <a:latin typeface="Times New Roman" panose="02020603050405020304" pitchFamily="18" charset="0"/>
                    <a:cs typeface="Times New Roman" panose="02020603050405020304" pitchFamily="18" charset="0"/>
                  </a:rPr>
                  <a:t>Proof: Let </a:t>
                </a:r>
                <a14:m>
                  <m:oMath xmlns:m="http://schemas.openxmlformats.org/officeDocument/2006/math">
                    <m:nary>
                      <m:naryPr>
                        <m:chr m:val="∑"/>
                        <m:ctrlPr>
                          <a:rPr lang="en-US" b="0" i="1" smtClean="0">
                            <a:latin typeface="Cambria Math" panose="02040503050406030204" pitchFamily="18" charset="0"/>
                            <a:cs typeface="Times New Roman" panose="02020603050405020304" pitchFamily="18" charset="0"/>
                          </a:rPr>
                        </m:ctrlPr>
                      </m:naryPr>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𝑖</m:t>
                            </m:r>
                          </m:sub>
                        </m:sSub>
                        <m:d>
                          <m:dPr>
                            <m:begChr m:val="|"/>
                            <m:endChr m:val="⟩"/>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𝑖</m:t>
                                </m:r>
                              </m:sub>
                            </m:sSub>
                          </m:e>
                        </m:d>
                        <m:r>
                          <a:rPr lang="en-US" b="0" i="1" smtClean="0">
                            <a:latin typeface="Cambria Math" panose="02040503050406030204" pitchFamily="18" charset="0"/>
                            <a:cs typeface="Times New Roman" panose="02020603050405020304" pitchFamily="18" charset="0"/>
                          </a:rPr>
                          <m:t>=0</m:t>
                        </m:r>
                      </m:e>
                    </m:nary>
                  </m:oMath>
                </a14:m>
                <a:r>
                  <a:rPr lang="en-US" b="0" dirty="0">
                    <a:latin typeface="Times New Roman" panose="02020603050405020304" pitchFamily="18" charset="0"/>
                    <a:cs typeface="Times New Roman" panose="02020603050405020304" pitchFamily="18" charset="0"/>
                  </a:rPr>
                  <a:t> be linearly depende</a:t>
                </a:r>
                <a:r>
                  <a:rPr lang="en-US" dirty="0">
                    <a:latin typeface="Times New Roman" panose="02020603050405020304" pitchFamily="18" charset="0"/>
                    <a:cs typeface="Times New Roman" panose="02020603050405020304" pitchFamily="18" charset="0"/>
                  </a:rPr>
                  <a:t>nt set of vectors.</a:t>
                </a:r>
              </a:p>
              <a:p>
                <a:pPr marL="0" indent="0">
                  <a:buNone/>
                </a:pPr>
                <a:r>
                  <a:rPr lang="en-US" b="0" dirty="0">
                    <a:latin typeface="Times New Roman" panose="02020603050405020304" pitchFamily="18" charset="0"/>
                    <a:cs typeface="Times New Roman" panose="02020603050405020304" pitchFamily="18" charset="0"/>
                  </a:rPr>
                  <a:t>Then, at least </a:t>
                </a:r>
                <a:r>
                  <a:rPr lang="en-US" dirty="0">
                    <a:latin typeface="Times New Roman" panose="02020603050405020304" pitchFamily="18" charset="0"/>
                    <a:cs typeface="Times New Roman" panose="02020603050405020304" pitchFamily="18" charset="0"/>
                  </a:rPr>
                  <a:t>two of the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≠0 </m:t>
                    </m:r>
                    <m:r>
                      <a:rPr lang="en-US" b="0" i="1" smtClean="0">
                        <a:latin typeface="Cambria Math" panose="02040503050406030204" pitchFamily="18" charset="0"/>
                        <a:cs typeface="Times New Roman" panose="02020603050405020304" pitchFamily="18" charset="0"/>
                      </a:rPr>
                      <m:t>𝑓𝑜𝑟</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𝑠𝑜𝑚𝑒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𝑗</m:t>
                    </m:r>
                  </m:oMath>
                </a14:m>
                <a:r>
                  <a:rPr lang="en-US" b="0"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Pre-multiplying by </a:t>
                </a:r>
                <a14:m>
                  <m:oMath xmlns:m="http://schemas.openxmlformats.org/officeDocument/2006/math">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𝑞</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on both the sides we get,</a:t>
                </a:r>
              </a:p>
              <a:p>
                <a:pPr marL="0" indent="0">
                  <a:buNone/>
                </a:pPr>
                <a14:m>
                  <m:oMathPara xmlns:m="http://schemas.openxmlformats.org/officeDocument/2006/math">
                    <m:oMathParaPr>
                      <m:jc m:val="centerGroup"/>
                    </m:oMathParaPr>
                    <m:oMath xmlns:m="http://schemas.openxmlformats.org/officeDocument/2006/math">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𝑛</m:t>
                          </m:r>
                        </m:sup>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𝛼</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𝑞</m:t>
                              </m:r>
                            </m:e>
                            <m:sub>
                              <m:r>
                                <a:rPr lang="en-US" sz="2400" b="0" i="1" smtClean="0">
                                  <a:latin typeface="Cambria Math" panose="02040503050406030204" pitchFamily="18" charset="0"/>
                                  <a:cs typeface="Times New Roman" panose="02020603050405020304" pitchFamily="18" charset="0"/>
                                </a:rPr>
                                <m:t>𝑗</m:t>
                              </m:r>
                            </m:sub>
                          </m:sSub>
                          <m:d>
                            <m:dPr>
                              <m:begChr m:val="|"/>
                              <m:endChr m:val="⟩"/>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𝑞</m:t>
                                  </m:r>
                                </m:e>
                                <m:sub>
                                  <m:r>
                                    <a:rPr lang="en-US" sz="2400" b="0" i="1" smtClean="0">
                                      <a:latin typeface="Cambria Math" panose="02040503050406030204" pitchFamily="18" charset="0"/>
                                      <a:cs typeface="Times New Roman" panose="02020603050405020304" pitchFamily="18" charset="0"/>
                                    </a:rPr>
                                    <m:t>𝑖</m:t>
                                  </m:r>
                                </m:sub>
                              </m:sSub>
                            </m:e>
                          </m:d>
                          <m:r>
                            <a:rPr lang="en-US" sz="2400" b="0" i="1" smtClean="0">
                              <a:latin typeface="Cambria Math" panose="02040503050406030204" pitchFamily="18" charset="0"/>
                              <a:cs typeface="Times New Roman" panose="02020603050405020304" pitchFamily="18" charset="0"/>
                            </a:rPr>
                            <m:t>=0</m:t>
                          </m:r>
                        </m:e>
                      </m:nary>
                    </m:oMath>
                  </m:oMathPara>
                </a14:m>
                <a:endParaRPr lang="en-US" sz="2400" b="0" dirty="0">
                  <a:latin typeface="Times New Roman" panose="02020603050405020304" pitchFamily="18" charset="0"/>
                  <a:cs typeface="Times New Roman" panose="02020603050405020304" pitchFamily="18" charset="0"/>
                </a:endParaRPr>
              </a:p>
              <a:p>
                <a:pPr marL="0" indent="0">
                  <a:buNone/>
                </a:pPr>
                <a:r>
                  <a:rPr lang="en-US" b="0" dirty="0">
                    <a:latin typeface="Times New Roman" panose="02020603050405020304" pitchFamily="18" charset="0"/>
                    <a:cs typeface="Times New Roman" panose="02020603050405020304" pitchFamily="18" charset="0"/>
                  </a:rPr>
                  <a:t>Which thus gives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=0</m:t>
                    </m:r>
                  </m:oMath>
                </a14:m>
                <a:r>
                  <a:rPr lang="en-US" b="0" dirty="0">
                    <a:latin typeface="Times New Roman" panose="02020603050405020304" pitchFamily="18" charset="0"/>
                    <a:cs typeface="Times New Roman" panose="02020603050405020304" pitchFamily="18" charset="0"/>
                  </a:rPr>
                  <a:t>. since (</a:t>
                </a:r>
                <a14:m>
                  <m:oMath xmlns:m="http://schemas.openxmlformats.org/officeDocument/2006/math">
                    <m:d>
                      <m:dPr>
                        <m:begChr m:val="⟨"/>
                        <m:endChr m:val="⟩"/>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𝑞</m:t>
                            </m:r>
                          </m:e>
                          <m:sub>
                            <m:r>
                              <a:rPr lang="en-US" sz="2600" b="0" i="1" smtClean="0">
                                <a:latin typeface="Cambria Math" panose="02040503050406030204" pitchFamily="18" charset="0"/>
                                <a:cs typeface="Times New Roman" panose="02020603050405020304" pitchFamily="18" charset="0"/>
                              </a:rPr>
                              <m:t>𝑗</m:t>
                            </m:r>
                          </m:sub>
                        </m:sSub>
                      </m:e>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𝑞</m:t>
                            </m:r>
                          </m:e>
                          <m:sub>
                            <m:r>
                              <a:rPr lang="en-US" sz="2600" b="0" i="1" smtClean="0">
                                <a:latin typeface="Cambria Math" panose="02040503050406030204" pitchFamily="18" charset="0"/>
                                <a:cs typeface="Times New Roman" panose="02020603050405020304" pitchFamily="18" charset="0"/>
                              </a:rPr>
                              <m:t>𝑖</m:t>
                            </m:r>
                          </m:sub>
                        </m:sSub>
                      </m:e>
                    </m:d>
                    <m:r>
                      <a:rPr lang="en-US" sz="2600" b="0" i="1" smtClean="0">
                        <a:latin typeface="Cambria Math" panose="02040503050406030204" pitchFamily="18" charset="0"/>
                        <a:cs typeface="Times New Roman" panose="02020603050405020304" pitchFamily="18" charset="0"/>
                      </a:rPr>
                      <m:t>=0 </m:t>
                    </m:r>
                    <m:r>
                      <a:rPr lang="en-US" sz="2600" b="0" i="1" smtClean="0">
                        <a:latin typeface="Cambria Math" panose="02040503050406030204" pitchFamily="18" charset="0"/>
                        <a:cs typeface="Times New Roman" panose="02020603050405020304" pitchFamily="18" charset="0"/>
                      </a:rPr>
                      <m:t>𝑖𝑓</m:t>
                    </m:r>
                    <m:r>
                      <a:rPr lang="en-US" sz="2600" b="0" i="1" smtClean="0">
                        <a:latin typeface="Cambria Math" panose="02040503050406030204" pitchFamily="18" charset="0"/>
                        <a:cs typeface="Times New Roman" panose="02020603050405020304" pitchFamily="18" charset="0"/>
                      </a:rPr>
                      <m:t> </m:t>
                    </m:r>
                    <m:r>
                      <a:rPr lang="en-US" sz="2600" b="0" i="1" smtClean="0">
                        <a:latin typeface="Cambria Math" panose="02040503050406030204" pitchFamily="18" charset="0"/>
                        <a:cs typeface="Times New Roman" panose="02020603050405020304" pitchFamily="18" charset="0"/>
                      </a:rPr>
                      <m:t>𝑖</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𝑗</m:t>
                    </m:r>
                    <m:r>
                      <a:rPr lang="en-US" sz="2600" b="0" i="1" smtClean="0">
                        <a:latin typeface="Cambria Math" panose="02040503050406030204" pitchFamily="18" charset="0"/>
                        <a:cs typeface="Times New Roman" panose="02020603050405020304" pitchFamily="18" charset="0"/>
                      </a:rPr>
                      <m:t>) </m:t>
                    </m:r>
                    <m:r>
                      <a:rPr lang="en-US" sz="2600" b="0" i="1" smtClean="0">
                        <a:latin typeface="Cambria Math" panose="02040503050406030204" pitchFamily="18" charset="0"/>
                        <a:cs typeface="Times New Roman" panose="02020603050405020304" pitchFamily="18" charset="0"/>
                      </a:rPr>
                      <m:t>𝑎𝑛𝑑</m:t>
                    </m:r>
                    <m:r>
                      <a:rPr lang="en-US" sz="2600" b="0" i="1" smtClean="0">
                        <a:latin typeface="Cambria Math" panose="02040503050406030204" pitchFamily="18" charset="0"/>
                        <a:cs typeface="Times New Roman" panose="02020603050405020304" pitchFamily="18" charset="0"/>
                      </a:rPr>
                      <m:t> ⟨</m:t>
                    </m:r>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𝑞</m:t>
                        </m:r>
                      </m:e>
                      <m:sub>
                        <m:r>
                          <a:rPr lang="en-US" sz="2600" b="0" i="1" smtClean="0">
                            <a:latin typeface="Cambria Math" panose="02040503050406030204" pitchFamily="18" charset="0"/>
                            <a:cs typeface="Times New Roman" panose="02020603050405020304" pitchFamily="18" charset="0"/>
                          </a:rPr>
                          <m:t>𝑗</m:t>
                        </m:r>
                      </m:sub>
                    </m:sSub>
                    <m:d>
                      <m:dPr>
                        <m:begChr m:val="|"/>
                        <m:endChr m:val="⟩"/>
                        <m:ctrlPr>
                          <a:rPr lang="en-US" sz="2600" b="0" i="1" smtClean="0">
                            <a:latin typeface="Cambria Math" panose="02040503050406030204" pitchFamily="18" charset="0"/>
                            <a:cs typeface="Times New Roman" panose="02020603050405020304" pitchFamily="18" charset="0"/>
                          </a:rPr>
                        </m:ctrlPr>
                      </m:dPr>
                      <m:e>
                        <m:sSub>
                          <m:sSubPr>
                            <m:ctrlPr>
                              <a:rPr lang="en-US" sz="2600" b="0" i="1" smtClean="0">
                                <a:latin typeface="Cambria Math" panose="02040503050406030204" pitchFamily="18" charset="0"/>
                                <a:cs typeface="Times New Roman" panose="02020603050405020304" pitchFamily="18" charset="0"/>
                              </a:rPr>
                            </m:ctrlPr>
                          </m:sSubPr>
                          <m:e>
                            <m:r>
                              <a:rPr lang="en-US" sz="2600" b="0" i="1" smtClean="0">
                                <a:latin typeface="Cambria Math" panose="02040503050406030204" pitchFamily="18" charset="0"/>
                                <a:cs typeface="Times New Roman" panose="02020603050405020304" pitchFamily="18" charset="0"/>
                              </a:rPr>
                              <m:t>𝑞</m:t>
                            </m:r>
                          </m:e>
                          <m:sub>
                            <m:r>
                              <a:rPr lang="en-US" sz="2600" b="0" i="1" smtClean="0">
                                <a:latin typeface="Cambria Math" panose="02040503050406030204" pitchFamily="18" charset="0"/>
                                <a:cs typeface="Times New Roman" panose="02020603050405020304" pitchFamily="18" charset="0"/>
                              </a:rPr>
                              <m:t>𝑖</m:t>
                            </m:r>
                          </m:sub>
                        </m:sSub>
                      </m:e>
                    </m:d>
                    <m:r>
                      <a:rPr lang="en-US" sz="2600" b="0" i="1" smtClean="0">
                        <a:latin typeface="Cambria Math" panose="02040503050406030204" pitchFamily="18" charset="0"/>
                        <a:cs typeface="Times New Roman" panose="02020603050405020304" pitchFamily="18" charset="0"/>
                      </a:rPr>
                      <m:t>=1 </m:t>
                    </m:r>
                    <m:r>
                      <a:rPr lang="en-US" sz="2600" b="0" i="1" smtClean="0">
                        <a:latin typeface="Cambria Math" panose="02040503050406030204" pitchFamily="18" charset="0"/>
                        <a:cs typeface="Times New Roman" panose="02020603050405020304" pitchFamily="18" charset="0"/>
                      </a:rPr>
                      <m:t>𝑖𝑓</m:t>
                    </m:r>
                    <m:r>
                      <a:rPr lang="en-US" sz="2600" b="0" i="1" smtClean="0">
                        <a:latin typeface="Cambria Math" panose="02040503050406030204" pitchFamily="18" charset="0"/>
                        <a:cs typeface="Times New Roman" panose="02020603050405020304" pitchFamily="18" charset="0"/>
                      </a:rPr>
                      <m:t> </m:t>
                    </m:r>
                    <m:r>
                      <a:rPr lang="en-US" sz="2600" b="0" i="1" smtClean="0">
                        <a:latin typeface="Cambria Math" panose="02040503050406030204" pitchFamily="18" charset="0"/>
                        <a:cs typeface="Times New Roman" panose="02020603050405020304" pitchFamily="18" charset="0"/>
                      </a:rPr>
                      <m:t>𝑖</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𝑗</m:t>
                    </m:r>
                    <m:r>
                      <a:rPr lang="en-US" sz="2600" b="0" i="1" smtClean="0">
                        <a:latin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cs typeface="Times New Roman" panose="02020603050405020304" pitchFamily="18" charset="0"/>
                  </a:rPr>
                  <a:t> – Orthonormal conditions. This can be consequently shown for all </a:t>
                </a:r>
                <a14:m>
                  <m:oMath xmlns:m="http://schemas.openxmlformats.org/officeDocument/2006/math">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𝑡𝑜</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𝑛</m:t>
                    </m:r>
                  </m:oMath>
                </a14:m>
                <a:r>
                  <a:rPr lang="en-US" b="0" dirty="0">
                    <a:latin typeface="Times New Roman" panose="02020603050405020304" pitchFamily="18" charset="0"/>
                    <a:cs typeface="Times New Roman" panose="02020603050405020304" pitchFamily="18" charset="0"/>
                  </a:rPr>
                  <a:t>. Thus,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=0 ∀ </m:t>
                    </m:r>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 </m:t>
                    </m:r>
                  </m:oMath>
                </a14:m>
                <a:r>
                  <a:rPr lang="en-US" b="0" dirty="0">
                    <a:latin typeface="Times New Roman" panose="02020603050405020304" pitchFamily="18" charset="0"/>
                    <a:cs typeface="Times New Roman" panose="02020603050405020304" pitchFamily="18" charset="0"/>
                  </a:rPr>
                  <a:t>.</a:t>
                </a:r>
              </a:p>
              <a:p>
                <a:pPr marL="0" indent="0">
                  <a:buNone/>
                </a:pPr>
                <a:r>
                  <a:rPr lang="en-US" b="0" dirty="0">
                    <a:latin typeface="Times New Roman" panose="02020603050405020304" pitchFamily="18" charset="0"/>
                    <a:cs typeface="Times New Roman" panose="02020603050405020304" pitchFamily="18" charset="0"/>
                  </a:rPr>
                  <a:t>Thus, it contradicts our assumption that they ar</a:t>
                </a:r>
                <a:r>
                  <a:rPr lang="en-US" dirty="0">
                    <a:latin typeface="Times New Roman" panose="02020603050405020304" pitchFamily="18" charset="0"/>
                    <a:cs typeface="Times New Roman" panose="02020603050405020304" pitchFamily="18" charset="0"/>
                  </a:rPr>
                  <a:t>e linearly dependent. Hence a set of orthonormal vectors is always linearly independent.</a:t>
                </a:r>
                <a:endParaRPr lang="en-US" b="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4476830-8C0B-0DAD-6C66-039B72ECC786}"/>
                  </a:ext>
                </a:extLst>
              </p:cNvPr>
              <p:cNvSpPr>
                <a:spLocks noGrp="1" noRot="1" noChangeAspect="1" noMove="1" noResize="1" noEditPoints="1" noAdjustHandles="1" noChangeArrowheads="1" noChangeShapeType="1" noTextEdit="1"/>
              </p:cNvSpPr>
              <p:nvPr>
                <p:ph idx="1"/>
              </p:nvPr>
            </p:nvSpPr>
            <p:spPr>
              <a:xfrm>
                <a:off x="628650" y="627017"/>
                <a:ext cx="7886700" cy="5729334"/>
              </a:xfrm>
              <a:blipFill>
                <a:blip r:embed="rId2"/>
                <a:stretch>
                  <a:fillRect l="-1391" t="-2872" r="-3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5E606A-D04C-3451-688B-5A7758AB11B6}"/>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D2955BE4-A67E-4CA4-2B88-4B7C78CCF193}"/>
              </a:ext>
            </a:extLst>
          </p:cNvPr>
          <p:cNvSpPr>
            <a:spLocks noGrp="1"/>
          </p:cNvSpPr>
          <p:nvPr>
            <p:ph type="sldNum" sz="quarter" idx="12"/>
          </p:nvPr>
        </p:nvSpPr>
        <p:spPr/>
        <p:txBody>
          <a:bodyPr/>
          <a:lstStyle/>
          <a:p>
            <a:fld id="{9EFCAA85-8796-4B17-9CA3-4CB18724EF60}" type="slidenum">
              <a:rPr lang="en-US" smtClean="0"/>
              <a:t>23</a:t>
            </a:fld>
            <a:endParaRPr lang="en-US"/>
          </a:p>
        </p:txBody>
      </p:sp>
    </p:spTree>
    <p:extLst>
      <p:ext uri="{BB962C8B-B14F-4D97-AF65-F5344CB8AC3E}">
        <p14:creationId xmlns:p14="http://schemas.microsoft.com/office/powerpoint/2010/main" val="38473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242-DC3B-F5B7-7E7D-9CAB11F917CD}"/>
              </a:ext>
            </a:extLst>
          </p:cNvPr>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9BEAC3-4D38-298B-B37D-36DC12450EFC}"/>
                  </a:ext>
                </a:extLst>
              </p:cNvPr>
              <p:cNvSpPr>
                <a:spLocks noGrp="1"/>
              </p:cNvSpPr>
              <p:nvPr>
                <p:ph idx="1"/>
              </p:nvPr>
            </p:nvSpPr>
            <p:spPr/>
            <p:txBody>
              <a:bodyPr/>
              <a:lstStyle/>
              <a:p>
                <a14:m>
                  <m:oMath xmlns:m="http://schemas.openxmlformats.org/officeDocument/2006/math">
                    <m:r>
                      <a:rPr lang="en-US" sz="2800" b="0" i="1" smtClean="0">
                        <a:latin typeface="Cambria Math" panose="02040503050406030204" pitchFamily="18" charset="0"/>
                        <a:cs typeface="Times New Roman" panose="02020603050405020304" pitchFamily="18" charset="0"/>
                      </a:rPr>
                      <m:t>⟨0</m:t>
                    </m:r>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0</m:t>
                        </m:r>
                      </m:e>
                    </m:d>
                    <m:r>
                      <a:rPr lang="en-IN"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US" i="1">
                                  <a:latin typeface="Cambria Math" panose="02040503050406030204" pitchFamily="18" charset="0"/>
                                  <a:cs typeface="Times New Roman" panose="02020603050405020304" pitchFamily="18" charset="0"/>
                                </a:rPr>
                                <m:t>1</m:t>
                              </m:r>
                            </m:e>
                            <m:e>
                              <m:r>
                                <a:rPr lang="en-US" i="1">
                                  <a:latin typeface="Cambria Math" panose="02040503050406030204" pitchFamily="18" charset="0"/>
                                  <a:cs typeface="Times New Roman" panose="02020603050405020304" pitchFamily="18" charset="0"/>
                                </a:rPr>
                                <m:t>0</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0</m:t>
                              </m:r>
                            </m:e>
                          </m:mr>
                        </m:m>
                      </m:e>
                    </m:d>
                    <m:r>
                      <a:rPr lang="en-US" sz="2800" b="0" i="1" smtClean="0">
                        <a:latin typeface="Cambria Math" panose="02040503050406030204" pitchFamily="18" charset="0"/>
                        <a:cs typeface="Times New Roman" panose="02020603050405020304" pitchFamily="18" charset="0"/>
                      </a:rPr>
                      <m:t>=1</m:t>
                    </m:r>
                  </m:oMath>
                </a14:m>
                <a:endParaRPr lang="en-US" sz="2800" b="0" dirty="0">
                  <a:cs typeface="Times New Roman" panose="02020603050405020304" pitchFamily="18" charset="0"/>
                </a:endParaRPr>
              </a:p>
              <a:p>
                <a14:m>
                  <m:oMath xmlns:m="http://schemas.openxmlformats.org/officeDocument/2006/math">
                    <m:r>
                      <a:rPr lang="en-US" sz="2800" b="0" i="1" smtClean="0">
                        <a:latin typeface="Cambria Math" panose="02040503050406030204" pitchFamily="18" charset="0"/>
                        <a:cs typeface="Times New Roman" panose="02020603050405020304" pitchFamily="18" charset="0"/>
                      </a:rPr>
                      <m:t>⟨0</m:t>
                    </m:r>
                    <m:d>
                      <m:dPr>
                        <m:begChr m:val="|"/>
                        <m:endChr m:val="⟩"/>
                        <m:ctrlPr>
                          <a:rPr lang="en-IN"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e>
                    </m:d>
                    <m:r>
                      <a:rPr lang="en-IN"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US" i="1">
                                  <a:latin typeface="Cambria Math" panose="02040503050406030204" pitchFamily="18" charset="0"/>
                                  <a:cs typeface="Times New Roman" panose="02020603050405020304" pitchFamily="18" charset="0"/>
                                </a:rPr>
                                <m:t>1</m:t>
                              </m:r>
                            </m:e>
                            <m:e>
                              <m:r>
                                <a:rPr lang="en-US" i="1">
                                  <a:latin typeface="Cambria Math" panose="02040503050406030204" pitchFamily="18" charset="0"/>
                                  <a:cs typeface="Times New Roman" panose="02020603050405020304" pitchFamily="18" charset="0"/>
                                </a:rPr>
                                <m:t>0</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1</m:t>
                              </m:r>
                            </m:e>
                          </m:mr>
                        </m:m>
                      </m:e>
                    </m:d>
                    <m:r>
                      <a:rPr lang="en-US" sz="2800" b="0" i="1" smtClean="0">
                        <a:latin typeface="Cambria Math" panose="02040503050406030204" pitchFamily="18" charset="0"/>
                        <a:cs typeface="Times New Roman" panose="02020603050405020304" pitchFamily="18" charset="0"/>
                      </a:rPr>
                      <m:t>=0</m:t>
                    </m:r>
                  </m:oMath>
                </a14:m>
                <a:endParaRPr lang="en-US" dirty="0"/>
              </a:p>
              <a:p>
                <a14:m>
                  <m:oMath xmlns:m="http://schemas.openxmlformats.org/officeDocument/2006/math">
                    <m:r>
                      <a:rPr lang="en-US" sz="2800" b="0" i="1" smtClean="0">
                        <a:latin typeface="Cambria Math" panose="02040503050406030204" pitchFamily="18" charset="0"/>
                        <a:cs typeface="Times New Roman" panose="02020603050405020304" pitchFamily="18" charset="0"/>
                      </a:rPr>
                      <m:t>⟨1</m:t>
                    </m:r>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0</m:t>
                        </m:r>
                      </m:e>
                    </m:d>
                    <m:r>
                      <a:rPr lang="en-IN"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a:latin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1</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0</m:t>
                              </m:r>
                            </m:e>
                          </m:mr>
                        </m:m>
                      </m:e>
                    </m:d>
                    <m:r>
                      <a:rPr lang="en-US" sz="2800" b="0" i="1" smtClean="0">
                        <a:latin typeface="Cambria Math" panose="02040503050406030204" pitchFamily="18" charset="0"/>
                        <a:cs typeface="Times New Roman" panose="02020603050405020304" pitchFamily="18" charset="0"/>
                      </a:rPr>
                      <m:t>=0</m:t>
                    </m:r>
                  </m:oMath>
                </a14:m>
                <a:endParaRPr lang="en-US" dirty="0"/>
              </a:p>
              <a:p>
                <a14:m>
                  <m:oMath xmlns:m="http://schemas.openxmlformats.org/officeDocument/2006/math">
                    <m:r>
                      <a:rPr lang="en-US" sz="2800" b="0" i="1" smtClean="0">
                        <a:latin typeface="Cambria Math" panose="02040503050406030204" pitchFamily="18" charset="0"/>
                        <a:cs typeface="Times New Roman" panose="02020603050405020304" pitchFamily="18" charset="0"/>
                      </a:rPr>
                      <m:t>⟨1</m:t>
                    </m:r>
                    <m:d>
                      <m:dPr>
                        <m:begChr m:val="|"/>
                        <m:endChr m:val="⟩"/>
                        <m:ctrlPr>
                          <a:rPr lang="en-IN"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e>
                    </m:d>
                    <m:r>
                      <a:rPr lang="en-IN" i="1">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m>
                          <m:mPr>
                            <m:mcs>
                              <m:mc>
                                <m:mcPr>
                                  <m:count m:val="2"/>
                                  <m:mcJc m:val="center"/>
                                </m:mcPr>
                              </m:mc>
                            </m:mcs>
                            <m:ctrlPr>
                              <a:rPr lang="en-IN" i="1" smtClean="0">
                                <a:latin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1</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1</m:t>
                              </m:r>
                            </m:e>
                          </m:mr>
                        </m:m>
                      </m:e>
                    </m:d>
                    <m:r>
                      <a:rPr lang="en-US" sz="2800" b="0" i="1" smtClean="0">
                        <a:latin typeface="Cambria Math" panose="02040503050406030204" pitchFamily="18" charset="0"/>
                        <a:cs typeface="Times New Roman" panose="02020603050405020304" pitchFamily="18" charset="0"/>
                      </a:rPr>
                      <m:t>=1</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49BEAC3-4D38-298B-B37D-36DC12450EF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311C01-BBD9-DA58-C7DB-B7D9A696AC66}"/>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54912D9E-085A-0809-7A82-C6AF701839B2}"/>
              </a:ext>
            </a:extLst>
          </p:cNvPr>
          <p:cNvSpPr>
            <a:spLocks noGrp="1"/>
          </p:cNvSpPr>
          <p:nvPr>
            <p:ph type="sldNum" sz="quarter" idx="12"/>
          </p:nvPr>
        </p:nvSpPr>
        <p:spPr/>
        <p:txBody>
          <a:bodyPr/>
          <a:lstStyle/>
          <a:p>
            <a:fld id="{9EFCAA85-8796-4B17-9CA3-4CB18724EF60}" type="slidenum">
              <a:rPr lang="en-US" smtClean="0"/>
              <a:t>24</a:t>
            </a:fld>
            <a:endParaRPr lang="en-US"/>
          </a:p>
        </p:txBody>
      </p:sp>
    </p:spTree>
    <p:extLst>
      <p:ext uri="{BB962C8B-B14F-4D97-AF65-F5344CB8AC3E}">
        <p14:creationId xmlns:p14="http://schemas.microsoft.com/office/powerpoint/2010/main" val="110271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91A0-1561-F1BB-363B-1C4D2B741CA5}"/>
              </a:ext>
            </a:extLst>
          </p:cNvPr>
          <p:cNvSpPr>
            <a:spLocks noGrp="1"/>
          </p:cNvSpPr>
          <p:nvPr>
            <p:ph type="title"/>
          </p:nvPr>
        </p:nvSpPr>
        <p:spPr/>
        <p:txBody>
          <a:bodyPr/>
          <a:lstStyle/>
          <a:p>
            <a:r>
              <a:rPr lang="en-US" dirty="0"/>
              <a:t>Hermitian Matrix and Unitary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2F025E-EB82-7AAA-C75D-C090BCDF657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Hermitian Matrix: A Complex square matrix M is said to be Hermitian matrix if it satisfies </a:t>
                </a:r>
                <a14:m>
                  <m:oMath xmlns:m="http://schemas.openxmlformats.org/officeDocument/2006/math">
                    <m:r>
                      <a:rPr lang="en-US" b="0" i="1" smtClean="0">
                        <a:latin typeface="Cambria Math" panose="02040503050406030204" pitchFamily="18" charset="0"/>
                        <a:cs typeface="Times New Roman" panose="02020603050405020304" pitchFamily="18" charset="0"/>
                      </a:rPr>
                      <m:t>𝑀</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𝑀</m:t>
                        </m:r>
                      </m:e>
                      <m:sup>
                        <m:r>
                          <a:rPr lang="en-US" i="1">
                            <a:latin typeface="Cambria Math" panose="02040503050406030204" pitchFamily="18" charset="0"/>
                            <a:cs typeface="Times New Roman" panose="02020603050405020304" pitchFamily="18" charset="0"/>
                          </a:rPr>
                          <m:t>†</m:t>
                        </m:r>
                      </m:sup>
                    </m:sSup>
                  </m:oMath>
                </a14:m>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All the Eigen values of a Hermitian Matrices are real and all the eigen vectors are orthogonal(orthonormal).</a:t>
                </a:r>
              </a:p>
              <a:p>
                <a:r>
                  <a:rPr lang="en-US" dirty="0">
                    <a:latin typeface="Times New Roman" panose="02020603050405020304" pitchFamily="18" charset="0"/>
                    <a:cs typeface="Times New Roman" panose="02020603050405020304" pitchFamily="18" charset="0"/>
                  </a:rPr>
                  <a:t>Unitary Matrix: A Complex Square Matrix is said to be a Unitary Matrix if it satisfies </a:t>
                </a:r>
                <a14:m>
                  <m:oMath xmlns:m="http://schemas.openxmlformats.org/officeDocument/2006/math">
                    <m:r>
                      <a:rPr lang="en-US" b="0" i="1" smtClean="0">
                        <a:latin typeface="Cambria Math" panose="02040503050406030204" pitchFamily="18" charset="0"/>
                        <a:cs typeface="Times New Roman" panose="02020603050405020304" pitchFamily="18" charset="0"/>
                      </a:rPr>
                      <m:t>𝑀</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𝑀</m:t>
                        </m:r>
                      </m:e>
                      <m:sup>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𝑀</m:t>
                        </m:r>
                      </m:e>
                      <m:sup>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𝑀</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𝐼</m:t>
                    </m:r>
                  </m:oMath>
                </a14:m>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Unitary Matrices preserve norm.</a:t>
                </a:r>
              </a:p>
              <a:p>
                <a:r>
                  <a:rPr lang="en-US" dirty="0">
                    <a:latin typeface="Times New Roman" panose="02020603050405020304" pitchFamily="18" charset="0"/>
                    <a:cs typeface="Times New Roman" panose="02020603050405020304" pitchFamily="18" charset="0"/>
                  </a:rPr>
                  <a:t>Note that </a:t>
                </a:r>
                <a14:m>
                  <m:oMath xmlns:m="http://schemas.openxmlformats.org/officeDocument/2006/math">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m:t>
                        </m:r>
                      </m:sup>
                    </m:sSup>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(On taking Adjoint on both the sides)</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82F025E-EB82-7AAA-C75D-C090BCDF6575}"/>
                  </a:ext>
                </a:extLst>
              </p:cNvPr>
              <p:cNvSpPr>
                <a:spLocks noGrp="1" noRot="1" noChangeAspect="1" noMove="1" noResize="1" noEditPoints="1" noAdjustHandles="1" noChangeArrowheads="1" noChangeShapeType="1" noTextEdit="1"/>
              </p:cNvSpPr>
              <p:nvPr>
                <p:ph idx="1"/>
              </p:nvPr>
            </p:nvSpPr>
            <p:spPr>
              <a:blipFill>
                <a:blip r:embed="rId2"/>
                <a:stretch>
                  <a:fillRect l="-1314" t="-2285" r="-20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6B54A1-3DB6-781B-2DD6-F4A5BE8B01BD}"/>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659C379-F4A6-34BC-9920-E504F70A68F8}"/>
              </a:ext>
            </a:extLst>
          </p:cNvPr>
          <p:cNvSpPr>
            <a:spLocks noGrp="1"/>
          </p:cNvSpPr>
          <p:nvPr>
            <p:ph type="sldNum" sz="quarter" idx="12"/>
          </p:nvPr>
        </p:nvSpPr>
        <p:spPr/>
        <p:txBody>
          <a:bodyPr/>
          <a:lstStyle/>
          <a:p>
            <a:fld id="{9EFCAA85-8796-4B17-9CA3-4CB18724EF60}" type="slidenum">
              <a:rPr lang="en-US" smtClean="0"/>
              <a:t>25</a:t>
            </a:fld>
            <a:endParaRPr lang="en-US"/>
          </a:p>
        </p:txBody>
      </p:sp>
    </p:spTree>
    <p:extLst>
      <p:ext uri="{BB962C8B-B14F-4D97-AF65-F5344CB8AC3E}">
        <p14:creationId xmlns:p14="http://schemas.microsoft.com/office/powerpoint/2010/main" val="3366375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1CAE-DB91-57D3-8B86-2A3E09A4AC73}"/>
              </a:ext>
            </a:extLst>
          </p:cNvPr>
          <p:cNvSpPr>
            <a:spLocks noGrp="1"/>
          </p:cNvSpPr>
          <p:nvPr>
            <p:ph type="title"/>
          </p:nvPr>
        </p:nvSpPr>
        <p:spPr/>
        <p:txBody>
          <a:bodyPr/>
          <a:lstStyle/>
          <a:p>
            <a:r>
              <a:rPr lang="en-IN" dirty="0"/>
              <a:t>Proofs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E7423-0BCF-5CEC-10D3-90D470600F05}"/>
                  </a:ext>
                </a:extLst>
              </p:cNvPr>
              <p:cNvSpPr>
                <a:spLocks noGrp="1"/>
              </p:cNvSpPr>
              <p:nvPr>
                <p:ph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Hermitian matrix always has all real eigen values:</a:t>
                </a:r>
              </a:p>
              <a:p>
                <a:pPr lvl="1"/>
                <a14:m>
                  <m:oMath xmlns:m="http://schemas.openxmlformats.org/officeDocument/2006/math">
                    <m:r>
                      <a:rPr lang="en-IN" b="0" i="1" smtClean="0">
                        <a:latin typeface="Cambria Math" panose="02040503050406030204" pitchFamily="18" charset="0"/>
                        <a:cs typeface="Times New Roman" panose="02020603050405020304" pitchFamily="18" charset="0"/>
                      </a:rPr>
                      <m:t>𝐻</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𝛼</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e>
                    </m:d>
                  </m:oMath>
                </a14:m>
                <a:r>
                  <a:rPr lang="en-IN" b="0" dirty="0">
                    <a:latin typeface="Times New Roman" panose="02020603050405020304" pitchFamily="18" charset="0"/>
                    <a:cs typeface="Times New Roman" panose="02020603050405020304" pitchFamily="18" charset="0"/>
                  </a:rPr>
                  <a:t>  Eigen value equation (Assuming </a:t>
                </a:r>
                <a14:m>
                  <m:oMath xmlns:m="http://schemas.openxmlformats.org/officeDocument/2006/math">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𝑢</m:t>
                    </m:r>
                    <m:r>
                      <a:rPr lang="en-IN" b="0" i="1" smtClean="0">
                        <a:latin typeface="Cambria Math" panose="02040503050406030204" pitchFamily="18" charset="0"/>
                        <a:cs typeface="Times New Roman" panose="02020603050405020304" pitchFamily="18" charset="0"/>
                      </a:rPr>
                      <m:t>⟩</m:t>
                    </m:r>
                  </m:oMath>
                </a14:m>
                <a:r>
                  <a:rPr lang="en-IN" b="0" dirty="0">
                    <a:latin typeface="Times New Roman" panose="02020603050405020304" pitchFamily="18" charset="0"/>
                    <a:cs typeface="Times New Roman" panose="02020603050405020304" pitchFamily="18" charset="0"/>
                  </a:rPr>
                  <a:t> to be unit norm)</a:t>
                </a:r>
              </a:p>
              <a:p>
                <a:pPr lvl="1"/>
                <a:r>
                  <a:rPr lang="en-IN" b="0" dirty="0">
                    <a:latin typeface="Times New Roman" panose="02020603050405020304" pitchFamily="18" charset="0"/>
                    <a:cs typeface="Times New Roman" panose="02020603050405020304" pitchFamily="18" charset="0"/>
                  </a:rPr>
                  <a:t>Pre-multiplyin</a:t>
                </a:r>
                <a:r>
                  <a:rPr lang="en-IN" dirty="0">
                    <a:latin typeface="Times New Roman" panose="02020603050405020304" pitchFamily="18" charset="0"/>
                    <a:cs typeface="Times New Roman" panose="02020603050405020304" pitchFamily="18" charset="0"/>
                  </a:rPr>
                  <a:t>g by </a:t>
                </a:r>
                <a14:m>
                  <m:oMath xmlns:m="http://schemas.openxmlformats.org/officeDocument/2006/math">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𝑢</m:t>
                    </m:r>
                    <m:r>
                      <a:rPr lang="en-IN" b="0" i="1" smtClean="0">
                        <a:latin typeface="Cambria Math" panose="02040503050406030204" pitchFamily="18" charset="0"/>
                        <a:cs typeface="Times New Roman" panose="02020603050405020304" pitchFamily="18" charset="0"/>
                      </a:rPr>
                      <m:t>|</m:t>
                    </m:r>
                  </m:oMath>
                </a14:m>
                <a:r>
                  <a:rPr lang="en-IN" b="0" dirty="0">
                    <a:latin typeface="Times New Roman" panose="02020603050405020304" pitchFamily="18" charset="0"/>
                    <a:cs typeface="Times New Roman" panose="02020603050405020304" pitchFamily="18" charset="0"/>
                  </a:rPr>
                  <a:t>,</a:t>
                </a:r>
              </a:p>
              <a:p>
                <a:pPr lvl="1"/>
                <a14:m>
                  <m:oMath xmlns:m="http://schemas.openxmlformats.org/officeDocument/2006/math">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𝐻</m:t>
                            </m:r>
                          </m:e>
                        </m:d>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𝛼</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e>
                      <m:e>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𝛼</m:t>
                    </m:r>
                  </m:oMath>
                </a14:m>
                <a:endParaRPr lang="en-IN" b="0" dirty="0">
                  <a:latin typeface="Times New Roman" panose="02020603050405020304" pitchFamily="18" charset="0"/>
                  <a:cs typeface="Times New Roman" panose="02020603050405020304" pitchFamily="18" charset="0"/>
                </a:endParaRPr>
              </a:p>
              <a:p>
                <a:pPr lvl="1"/>
                <a:r>
                  <a:rPr lang="en-IN" b="0" dirty="0">
                    <a:latin typeface="Times New Roman" panose="02020603050405020304" pitchFamily="18" charset="0"/>
                    <a:cs typeface="Times New Roman" panose="02020603050405020304" pitchFamily="18" charset="0"/>
                  </a:rPr>
                  <a:t>Now using transpose conjugate equation,</a:t>
                </a:r>
                <a14:m>
                  <m:oMath xmlns:m="http://schemas.openxmlformats.org/officeDocument/2006/math">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𝑢</m:t>
                    </m:r>
                    <m:r>
                      <a:rPr lang="en-IN" b="0" i="1" smtClean="0">
                        <a:latin typeface="Cambria Math" panose="02040503050406030204" pitchFamily="18" charset="0"/>
                        <a:cs typeface="Times New Roman" panose="02020603050405020304" pitchFamily="18" charset="0"/>
                      </a:rPr>
                      <m:t>|</m:t>
                    </m:r>
                    <m:sSup>
                      <m:sSupPr>
                        <m:ctrlPr>
                          <a:rPr lang="en-IN"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𝐻</m:t>
                        </m:r>
                      </m:e>
                      <m:sup>
                        <m:r>
                          <a:rPr lang="en-IN" i="1">
                            <a:latin typeface="Cambria Math" panose="02040503050406030204" pitchFamily="18" charset="0"/>
                            <a:cs typeface="Times New Roman" panose="02020603050405020304" pitchFamily="18" charset="0"/>
                          </a:rPr>
                          <m:t>†</m:t>
                        </m:r>
                      </m:sup>
                    </m:sSup>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𝑢</m:t>
                    </m:r>
                    <m:r>
                      <a:rPr lang="en-IN" b="0" i="1" smtClean="0">
                        <a:latin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𝛼</m:t>
                        </m:r>
                      </m:e>
                      <m:sup>
                        <m:r>
                          <a:rPr lang="en-IN" b="0" i="1" smtClean="0">
                            <a:latin typeface="Cambria Math" panose="02040503050406030204" pitchFamily="18" charset="0"/>
                            <a:cs typeface="Times New Roman" panose="02020603050405020304" pitchFamily="18" charset="0"/>
                          </a:rPr>
                          <m:t>∗</m:t>
                        </m:r>
                      </m:sup>
                    </m:sSup>
                  </m:oMath>
                </a14:m>
                <a:endParaRPr lang="en-IN" b="0"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Post-multiplying by </a:t>
                </a:r>
                <a14:m>
                  <m:oMath xmlns:m="http://schemas.openxmlformats.org/officeDocument/2006/math">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𝑢</m:t>
                    </m:r>
                    <m:r>
                      <a:rPr lang="en-IN" b="0" i="1" smtClean="0">
                        <a:latin typeface="Cambria Math" panose="02040503050406030204" pitchFamily="18" charset="0"/>
                        <a:cs typeface="Times New Roman" panose="02020603050405020304" pitchFamily="18" charset="0"/>
                      </a:rPr>
                      <m:t>⟩</m:t>
                    </m:r>
                  </m:oMath>
                </a14:m>
                <a:endParaRPr lang="en-IN" b="0" dirty="0">
                  <a:latin typeface="Times New Roman" panose="02020603050405020304" pitchFamily="18" charset="0"/>
                  <a:cs typeface="Times New Roman" panose="02020603050405020304" pitchFamily="18" charset="0"/>
                </a:endParaRPr>
              </a:p>
              <a:p>
                <a:pPr lvl="1"/>
                <a14:m>
                  <m:oMath xmlns:m="http://schemas.openxmlformats.org/officeDocument/2006/math">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d>
                          <m:dPr>
                            <m:begChr m:val="|"/>
                            <m:endChr m:val="|"/>
                            <m:ctrlPr>
                              <a:rPr lang="en-IN" b="0" i="1" smtClean="0">
                                <a:latin typeface="Cambria Math" panose="02040503050406030204" pitchFamily="18" charset="0"/>
                                <a:cs typeface="Times New Roman" panose="02020603050405020304" pitchFamily="18" charset="0"/>
                              </a:rPr>
                            </m:ctrlPr>
                          </m:dPr>
                          <m:e>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𝐻</m:t>
                                </m:r>
                              </m:e>
                              <m:sup>
                                <m:r>
                                  <a:rPr lang="en-IN" b="0" i="1" smtClean="0">
                                    <a:latin typeface="Cambria Math" panose="02040503050406030204" pitchFamily="18" charset="0"/>
                                    <a:cs typeface="Times New Roman" panose="02020603050405020304" pitchFamily="18" charset="0"/>
                                  </a:rPr>
                                  <m:t>†</m:t>
                                </m:r>
                              </m:sup>
                            </m:sSup>
                          </m:e>
                        </m:d>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𝛼</m:t>
                        </m:r>
                      </m:e>
                      <m:sup>
                        <m:r>
                          <a:rPr lang="en-IN" b="0" i="1" smtClean="0">
                            <a:latin typeface="Cambria Math" panose="02040503050406030204" pitchFamily="18" charset="0"/>
                            <a:cs typeface="Times New Roman" panose="02020603050405020304" pitchFamily="18" charset="0"/>
                          </a:rPr>
                          <m:t>∗</m:t>
                        </m:r>
                      </m:sup>
                    </m:sSup>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e>
                      <m:e>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𝛼</m:t>
                        </m:r>
                      </m:e>
                      <m:sup>
                        <m:r>
                          <a:rPr lang="en-IN" b="0" i="1" smtClean="0">
                            <a:latin typeface="Cambria Math" panose="02040503050406030204" pitchFamily="18" charset="0"/>
                            <a:cs typeface="Times New Roman" panose="02020603050405020304" pitchFamily="18" charset="0"/>
                          </a:rPr>
                          <m:t>∗</m:t>
                        </m:r>
                      </m:sup>
                    </m:sSup>
                  </m:oMath>
                </a14:m>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Since the matrix H is Hermitian </a:t>
                </a:r>
                <a14:m>
                  <m:oMath xmlns:m="http://schemas.openxmlformats.org/officeDocument/2006/math">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𝐻</m:t>
                    </m:r>
                    <m:r>
                      <a:rPr lang="en-IN" b="0" i="1" smtClean="0">
                        <a:latin typeface="Cambria Math" panose="02040503050406030204" pitchFamily="18" charset="0"/>
                        <a:cs typeface="Times New Roman" panose="02020603050405020304" pitchFamily="18" charset="0"/>
                      </a:rPr>
                      <m:t>=</m:t>
                    </m:r>
                    <m:sSup>
                      <m:sSupPr>
                        <m:ctrlPr>
                          <a:rPr lang="en-IN"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𝐻</m:t>
                        </m:r>
                      </m:e>
                      <m:sup>
                        <m:r>
                          <a:rPr lang="en-IN" i="1">
                            <a:latin typeface="Cambria Math" panose="02040503050406030204" pitchFamily="18" charset="0"/>
                            <a:cs typeface="Times New Roman" panose="02020603050405020304" pitchFamily="18" charset="0"/>
                          </a:rPr>
                          <m:t>†</m:t>
                        </m:r>
                      </m:sup>
                    </m:sSup>
                  </m:oMath>
                </a14:m>
                <a:r>
                  <a:rPr lang="en-US" dirty="0">
                    <a:latin typeface="Times New Roman" panose="02020603050405020304" pitchFamily="18" charset="0"/>
                    <a:cs typeface="Times New Roman" panose="02020603050405020304" pitchFamily="18" charset="0"/>
                  </a:rPr>
                  <a:t>,using it we get</a:t>
                </a:r>
              </a:p>
              <a:p>
                <a:pPr lvl="1"/>
                <a14:m>
                  <m:oMath xmlns:m="http://schemas.openxmlformats.org/officeDocument/2006/math">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𝑢</m:t>
                        </m:r>
                        <m:d>
                          <m:dPr>
                            <m:begChr m:val="|"/>
                            <m:endChr m:val="|"/>
                            <m:ctrlPr>
                              <a:rPr lang="en-IN" b="0" i="1" smtClean="0">
                                <a:latin typeface="Cambria Math" panose="02040503050406030204" pitchFamily="18" charset="0"/>
                                <a:cs typeface="Times New Roman" panose="02020603050405020304" pitchFamily="18" charset="0"/>
                              </a:rPr>
                            </m:ctrlPr>
                          </m:dPr>
                          <m:e>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𝐻</m:t>
                                </m:r>
                              </m:e>
                              <m:sup>
                                <m:r>
                                  <a:rPr lang="en-IN" b="0" i="1" smtClean="0">
                                    <a:latin typeface="Cambria Math" panose="02040503050406030204" pitchFamily="18" charset="0"/>
                                    <a:cs typeface="Times New Roman" panose="02020603050405020304" pitchFamily="18" charset="0"/>
                                  </a:rPr>
                                  <m:t>†</m:t>
                                </m:r>
                              </m:sup>
                            </m:sSup>
                          </m:e>
                        </m:d>
                        <m:r>
                          <a:rPr lang="en-IN" b="0" i="1" smtClean="0">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𝑢</m:t>
                        </m:r>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𝐻</m:t>
                            </m:r>
                          </m:e>
                        </m:d>
                        <m:r>
                          <a:rPr lang="en-IN" i="1">
                            <a:latin typeface="Cambria Math" panose="02040503050406030204" pitchFamily="18" charset="0"/>
                            <a:cs typeface="Times New Roman" panose="02020603050405020304" pitchFamily="18" charset="0"/>
                          </a:rPr>
                          <m:t>𝑢</m:t>
                        </m:r>
                      </m:e>
                    </m:d>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𝛼</m:t>
                    </m:r>
                    <m:r>
                      <a:rPr lang="en-IN" b="0" i="1" smtClean="0">
                        <a:latin typeface="Cambria Math" panose="02040503050406030204" pitchFamily="18" charset="0"/>
                        <a:cs typeface="Times New Roman" panose="02020603050405020304" pitchFamily="18" charset="0"/>
                      </a:rPr>
                      <m:t>=</m:t>
                    </m:r>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𝛼</m:t>
                        </m:r>
                      </m:e>
                      <m:sup>
                        <m:r>
                          <a:rPr lang="en-IN" b="0" i="1" smtClean="0">
                            <a:latin typeface="Cambria Math" panose="02040503050406030204" pitchFamily="18" charset="0"/>
                            <a:cs typeface="Times New Roman" panose="02020603050405020304" pitchFamily="18" charset="0"/>
                          </a:rPr>
                          <m:t>∗</m:t>
                        </m:r>
                      </m:sup>
                    </m:sSup>
                  </m:oMath>
                </a14:m>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Hence </a:t>
                </a:r>
                <a14:m>
                  <m:oMath xmlns:m="http://schemas.openxmlformats.org/officeDocument/2006/math">
                    <m:r>
                      <a:rPr lang="en-IN" b="0" i="1" smtClean="0">
                        <a:latin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can only be always real.</a:t>
                </a:r>
              </a:p>
              <a:p>
                <a:r>
                  <a:rPr lang="en-US" dirty="0">
                    <a:latin typeface="Times New Roman" panose="02020603050405020304" pitchFamily="18" charset="0"/>
                    <a:cs typeface="Times New Roman" panose="02020603050405020304" pitchFamily="18" charset="0"/>
                  </a:rPr>
                  <a:t>Unitary Matrix </a:t>
                </a:r>
                <a14:m>
                  <m:oMath xmlns:m="http://schemas.openxmlformats.org/officeDocument/2006/math">
                    <m:d>
                      <m:dPr>
                        <m:ctrlPr>
                          <a:rPr lang="en-IN" b="0" i="1" smtClean="0">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𝑈</m:t>
                            </m:r>
                          </m:e>
                          <m:sup>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𝑈</m:t>
                        </m:r>
                        <m:r>
                          <a:rPr lang="en-IN" b="0" i="0" smtClean="0">
                            <a:latin typeface="Cambria Math" panose="02040503050406030204" pitchFamily="18" charset="0"/>
                            <a:cs typeface="Times New Roman" panose="02020603050405020304" pitchFamily="18" charset="0"/>
                          </a:rPr>
                          <m:t>=</m:t>
                        </m:r>
                        <m:r>
                          <m:rPr>
                            <m:sty m:val="p"/>
                          </m:rPr>
                          <a:rPr lang="en-IN" b="0" i="0" smtClean="0">
                            <a:latin typeface="Cambria Math" panose="02040503050406030204" pitchFamily="18" charset="0"/>
                            <a:cs typeface="Times New Roman" panose="02020603050405020304" pitchFamily="18" charset="0"/>
                          </a:rPr>
                          <m:t>I</m:t>
                        </m:r>
                        <m:r>
                          <a:rPr lang="en-IN" b="0" i="0"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𝑈𝑈</m:t>
                            </m:r>
                          </m:e>
                          <m:sup>
                            <m:r>
                              <a:rPr lang="en-US" i="1">
                                <a:latin typeface="Cambria Math" panose="02040503050406030204" pitchFamily="18" charset="0"/>
                                <a:cs typeface="Times New Roman" panose="02020603050405020304" pitchFamily="18" charset="0"/>
                              </a:rPr>
                              <m:t>†</m:t>
                            </m:r>
                          </m:sup>
                        </m:sSup>
                      </m:e>
                    </m:d>
                  </m:oMath>
                </a14:m>
                <a:r>
                  <a:rPr lang="en-US" dirty="0">
                    <a:latin typeface="Times New Roman" panose="02020603050405020304" pitchFamily="18" charset="0"/>
                    <a:cs typeface="Times New Roman" panose="02020603050405020304" pitchFamily="18" charset="0"/>
                  </a:rPr>
                  <a:t> preserves norm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𝑈</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𝜓</m:t>
                        </m:r>
                        <m:r>
                          <a:rPr lang="en-US" b="0" i="1" smtClean="0">
                            <a:latin typeface="Cambria Math" panose="02040503050406030204" pitchFamily="18" charset="0"/>
                            <a:cs typeface="Times New Roman" panose="02020603050405020304" pitchFamily="18" charset="0"/>
                          </a:rPr>
                          <m:t>⟩</m:t>
                        </m:r>
                      </m:e>
                    </m:d>
                    <m:r>
                      <a:rPr lang="en-US" b="0" i="1" smtClean="0">
                        <a:latin typeface="Cambria Math" panose="02040503050406030204" pitchFamily="18" charset="0"/>
                        <a:cs typeface="Times New Roman" panose="02020603050405020304" pitchFamily="18" charset="0"/>
                      </a:rPr>
                      <m:t>=</m:t>
                    </m:r>
                    <m:rad>
                      <m:radPr>
                        <m:degHide m:val="on"/>
                        <m:ctrlPr>
                          <a:rPr lang="en-US" b="0" i="1" smtClean="0">
                            <a:latin typeface="Cambria Math" panose="02040503050406030204" pitchFamily="18" charset="0"/>
                            <a:cs typeface="Times New Roman" panose="02020603050405020304" pitchFamily="18" charset="0"/>
                          </a:rPr>
                        </m:ctrlPr>
                      </m:radPr>
                      <m:deg/>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𝜓</m:t>
                            </m:r>
                            <m:d>
                              <m:dPr>
                                <m:begChr m:val="|"/>
                                <m:endChr m:val="|"/>
                                <m:ctrlPr>
                                  <a:rPr lang="en-US" b="0" i="1" smtClean="0">
                                    <a:latin typeface="Cambria Math" panose="02040503050406030204" pitchFamily="18" charset="0"/>
                                    <a:cs typeface="Times New Roman" panose="02020603050405020304" pitchFamily="18" charset="0"/>
                                  </a:rPr>
                                </m:ctrlPr>
                              </m:dPr>
                              <m:e>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𝑈</m:t>
                                    </m:r>
                                  </m:e>
                                  <m:sup>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𝑈</m:t>
                                </m:r>
                              </m:e>
                            </m:d>
                            <m:r>
                              <a:rPr lang="en-US" b="0" i="1" smtClean="0">
                                <a:latin typeface="Cambria Math" panose="02040503050406030204" pitchFamily="18" charset="0"/>
                                <a:cs typeface="Times New Roman" panose="02020603050405020304" pitchFamily="18" charset="0"/>
                              </a:rPr>
                              <m:t>𝜓</m:t>
                            </m:r>
                          </m:e>
                        </m:d>
                      </m:e>
                    </m:rad>
                    <m:r>
                      <a:rPr lang="en-US" b="0" i="1" smtClean="0">
                        <a:latin typeface="Cambria Math" panose="02040503050406030204" pitchFamily="18" charset="0"/>
                        <a:cs typeface="Times New Roman" panose="02020603050405020304" pitchFamily="18" charset="0"/>
                      </a:rPr>
                      <m:t>=</m:t>
                    </m:r>
                    <m:rad>
                      <m:radPr>
                        <m:degHide m:val="on"/>
                        <m:ctrlPr>
                          <a:rPr lang="en-US" b="0" i="1" smtClean="0">
                            <a:latin typeface="Cambria Math" panose="02040503050406030204" pitchFamily="18" charset="0"/>
                            <a:cs typeface="Times New Roman" panose="02020603050405020304" pitchFamily="18" charset="0"/>
                          </a:rPr>
                        </m:ctrlPr>
                      </m:radPr>
                      <m:deg/>
                      <m:e>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𝜓</m:t>
                            </m:r>
                          </m:e>
                          <m:e>
                            <m:r>
                              <a:rPr lang="en-IN" b="0" i="1" smtClean="0">
                                <a:latin typeface="Cambria Math" panose="02040503050406030204" pitchFamily="18" charset="0"/>
                                <a:cs typeface="Times New Roman" panose="02020603050405020304" pitchFamily="18" charset="0"/>
                              </a:rPr>
                              <m:t>𝐼</m:t>
                            </m:r>
                            <m:r>
                              <a:rPr lang="en-IN"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𝜓</m:t>
                            </m:r>
                          </m:e>
                        </m:d>
                      </m:e>
                    </m:rad>
                    <m:r>
                      <a:rPr lang="en-US" b="0" i="1" smtClean="0">
                        <a:latin typeface="Cambria Math" panose="02040503050406030204" pitchFamily="18" charset="0"/>
                        <a:cs typeface="Times New Roman" panose="02020603050405020304" pitchFamily="18" charset="0"/>
                      </a:rPr>
                      <m:t>=</m:t>
                    </m:r>
                    <m:rad>
                      <m:radPr>
                        <m:degHide m:val="on"/>
                        <m:ctrlPr>
                          <a:rPr lang="en-US" i="1">
                            <a:latin typeface="Cambria Math" panose="02040503050406030204" pitchFamily="18" charset="0"/>
                            <a:cs typeface="Times New Roman" panose="02020603050405020304" pitchFamily="18" charset="0"/>
                          </a:rPr>
                        </m:ctrlPr>
                      </m:radPr>
                      <m:deg/>
                      <m:e>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𝜓</m:t>
                            </m:r>
                          </m:e>
                          <m:e>
                            <m:r>
                              <a:rPr lang="en-US" i="1">
                                <a:latin typeface="Cambria Math" panose="02040503050406030204" pitchFamily="18" charset="0"/>
                                <a:cs typeface="Times New Roman" panose="02020603050405020304" pitchFamily="18" charset="0"/>
                              </a:rPr>
                              <m:t>𝜓</m:t>
                            </m:r>
                          </m:e>
                        </m:d>
                      </m:e>
                    </m:rad>
                    <m:r>
                      <a:rPr lang="en-IN"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𝜓</m:t>
                        </m:r>
                        <m:r>
                          <a:rPr lang="en-US" b="0" i="1" smtClean="0">
                            <a:latin typeface="Cambria Math" panose="02040503050406030204" pitchFamily="18" charset="0"/>
                            <a:cs typeface="Times New Roman" panose="02020603050405020304" pitchFamily="18" charset="0"/>
                          </a:rPr>
                          <m:t>⟩</m:t>
                        </m:r>
                      </m:e>
                    </m:d>
                  </m:oMath>
                </a14:m>
                <a:endParaRPr lang="en-US" dirty="0"/>
              </a:p>
            </p:txBody>
          </p:sp>
        </mc:Choice>
        <mc:Fallback xmlns="">
          <p:sp>
            <p:nvSpPr>
              <p:cNvPr id="3" name="Content Placeholder 2">
                <a:extLst>
                  <a:ext uri="{FF2B5EF4-FFF2-40B4-BE49-F238E27FC236}">
                    <a16:creationId xmlns:a16="http://schemas.microsoft.com/office/drawing/2014/main" id="{ACCE7423-0BCF-5CEC-10D3-90D470600F05}"/>
                  </a:ext>
                </a:extLst>
              </p:cNvPr>
              <p:cNvSpPr>
                <a:spLocks noGrp="1" noRot="1" noChangeAspect="1" noMove="1" noResize="1" noEditPoints="1" noAdjustHandles="1" noChangeArrowheads="1" noChangeShapeType="1" noTextEdit="1"/>
              </p:cNvSpPr>
              <p:nvPr>
                <p:ph idx="1"/>
              </p:nvPr>
            </p:nvSpPr>
            <p:spPr>
              <a:blipFill>
                <a:blip r:embed="rId2"/>
                <a:stretch>
                  <a:fillRect l="-1005" t="-26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778DD27-7285-271D-785C-27E788B7812D}"/>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0C9500D0-1F59-90C5-BB6C-4CDD0EAD4F37}"/>
              </a:ext>
            </a:extLst>
          </p:cNvPr>
          <p:cNvSpPr>
            <a:spLocks noGrp="1"/>
          </p:cNvSpPr>
          <p:nvPr>
            <p:ph type="sldNum" sz="quarter" idx="12"/>
          </p:nvPr>
        </p:nvSpPr>
        <p:spPr/>
        <p:txBody>
          <a:bodyPr/>
          <a:lstStyle/>
          <a:p>
            <a:fld id="{9EFCAA85-8796-4B17-9CA3-4CB18724EF60}" type="slidenum">
              <a:rPr lang="en-US" smtClean="0"/>
              <a:t>26</a:t>
            </a:fld>
            <a:endParaRPr lang="en-US"/>
          </a:p>
        </p:txBody>
      </p:sp>
    </p:spTree>
    <p:extLst>
      <p:ext uri="{BB962C8B-B14F-4D97-AF65-F5344CB8AC3E}">
        <p14:creationId xmlns:p14="http://schemas.microsoft.com/office/powerpoint/2010/main" val="277145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BF84-5D25-D69C-1C75-7986E1A54643}"/>
              </a:ext>
            </a:extLst>
          </p:cNvPr>
          <p:cNvSpPr>
            <a:spLocks noGrp="1"/>
          </p:cNvSpPr>
          <p:nvPr>
            <p:ph type="title"/>
          </p:nvPr>
        </p:nvSpPr>
        <p:spPr/>
        <p:txBody>
          <a:bodyPr/>
          <a:lstStyle/>
          <a:p>
            <a:r>
              <a:rPr lang="en-US" dirty="0"/>
              <a:t>Outer Product - </a:t>
            </a:r>
            <a:r>
              <a:rPr lang="en-US" dirty="0" err="1"/>
              <a:t>ketbra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6B378-EE23-0FD2-2E20-BBA4CA88B4FF}"/>
                  </a:ext>
                </a:extLst>
              </p:cNvPr>
              <p:cNvSpPr>
                <a:spLocks noGrp="1"/>
              </p:cNvSpPr>
              <p:nvPr>
                <p:ph idx="1"/>
              </p:nvPr>
            </p:nvSpPr>
            <p:spPr/>
            <p:txBody>
              <a:bodyPr>
                <a:normAutofit fontScale="92500"/>
              </a:bodyPr>
              <a:lstStyle/>
              <a:p>
                <a:r>
                  <a:rPr lang="en-US" dirty="0">
                    <a:latin typeface="Times New Roman" panose="02020603050405020304" pitchFamily="18" charset="0"/>
                    <a:cs typeface="Times New Roman" panose="02020603050405020304" pitchFamily="18" charset="0"/>
                  </a:rPr>
                  <a:t>Multiplication of two matrix in the order </a:t>
                </a:r>
                <a:r>
                  <a:rPr lang="en-US" dirty="0" err="1">
                    <a:latin typeface="Times New Roman" panose="02020603050405020304" pitchFamily="18" charset="0"/>
                    <a:cs typeface="Times New Roman" panose="02020603050405020304" pitchFamily="18" charset="0"/>
                  </a:rPr>
                  <a:t>ket</a:t>
                </a:r>
                <a:r>
                  <a:rPr lang="en-US" dirty="0">
                    <a:latin typeface="Times New Roman" panose="02020603050405020304" pitchFamily="18" charset="0"/>
                    <a:cs typeface="Times New Roman" panose="02020603050405020304" pitchFamily="18" charset="0"/>
                  </a:rPr>
                  <a:t> bra gives the outer product - a matrix product of a column vector with a row vector as shown.</a:t>
                </a:r>
              </a:p>
              <a:p>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𝑢</m:t>
                        </m:r>
                      </m:e>
                    </m:d>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d>
                          <m:dPr>
                            <m:begChr m:val="["/>
                            <m:endChr m:val="]"/>
                            <m:ctrlPr>
                              <a:rPr lang="en-US"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b="0" i="1" smtClean="0">
                                    <a:latin typeface="Cambria Math" panose="02040503050406030204" pitchFamily="18" charset="0"/>
                                    <a:cs typeface="Times New Roman" panose="02020603050405020304" pitchFamily="18" charset="0"/>
                                  </a:rPr>
                                </m:ctrlPr>
                              </m:mPr>
                              <m:mr>
                                <m:e>
                                  <m:sSub>
                                    <m:sSubPr>
                                      <m:ctrlPr>
                                        <a:rPr lang="en-US" b="0" i="1" smtClean="0">
                                          <a:latin typeface="Cambria Math" panose="02040503050406030204" pitchFamily="18" charset="0"/>
                                          <a:cs typeface="Times New Roman" panose="02020603050405020304" pitchFamily="18" charset="0"/>
                                        </a:rPr>
                                      </m:ctrlPr>
                                    </m:sSubPr>
                                    <m:e>
                                      <m:r>
                                        <m:rPr>
                                          <m:brk m:alnAt="7"/>
                                        </m:rPr>
                                        <a:rPr lang="en-US" b="0" i="1" smtClean="0">
                                          <a:latin typeface="Cambria Math" panose="02040503050406030204" pitchFamily="18" charset="0"/>
                                          <a:cs typeface="Times New Roman" panose="02020603050405020304" pitchFamily="18" charset="0"/>
                                        </a:rPr>
                                        <m:t>𝑢</m:t>
                                      </m:r>
                                    </m:e>
                                    <m:sub>
                                      <m:r>
                                        <m:rPr>
                                          <m:brk m:alnAt="7"/>
                                        </m:rPr>
                                        <a:rPr lang="en-US" b="0" i="1" smtClean="0">
                                          <a:latin typeface="Cambria Math" panose="02040503050406030204" pitchFamily="18" charset="0"/>
                                          <a:cs typeface="Times New Roman" panose="02020603050405020304" pitchFamily="18" charset="0"/>
                                        </a:rPr>
                                        <m:t>1</m:t>
                                      </m:r>
                                    </m:sub>
                                  </m:sSub>
                                </m:e>
                              </m:mr>
                              <m:mr>
                                <m:e>
                                  <m:r>
                                    <a:rPr lang="en-US" b="0" i="1" smtClean="0">
                                      <a:latin typeface="Cambria Math" panose="02040503050406030204" pitchFamily="18" charset="0"/>
                                      <a:cs typeface="Times New Roman" panose="02020603050405020304" pitchFamily="18" charset="0"/>
                                    </a:rPr>
                                    <m:t>⋮</m:t>
                                  </m:r>
                                </m:e>
                              </m:mr>
                              <m:m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𝑢</m:t>
                                      </m:r>
                                    </m:e>
                                    <m:sub>
                                      <m:r>
                                        <a:rPr lang="en-US" b="0" i="1" smtClean="0">
                                          <a:latin typeface="Cambria Math" panose="02040503050406030204" pitchFamily="18" charset="0"/>
                                          <a:cs typeface="Times New Roman" panose="02020603050405020304" pitchFamily="18" charset="0"/>
                                        </a:rPr>
                                        <m:t>𝑛</m:t>
                                      </m:r>
                                    </m:sub>
                                  </m:sSub>
                                </m:e>
                              </m:mr>
                            </m:m>
                          </m:e>
                        </m:d>
                      </m:e>
                      <m:sub>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𝑣</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d>
                          <m:dPr>
                            <m:begChr m:val="["/>
                            <m:endChr m:val="]"/>
                            <m:ctrlPr>
                              <a:rPr lang="en-US"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US" b="0" i="1" smtClean="0">
                                    <a:latin typeface="Cambria Math" panose="02040503050406030204" pitchFamily="18" charset="0"/>
                                    <a:cs typeface="Times New Roman" panose="02020603050405020304" pitchFamily="18" charset="0"/>
                                  </a:rPr>
                                </m:ctrlPr>
                              </m:mPr>
                              <m:mr>
                                <m:e>
                                  <m:sSubSup>
                                    <m:sSubSupPr>
                                      <m:ctrlPr>
                                        <a:rPr lang="en-US" b="0" i="1" smtClean="0">
                                          <a:latin typeface="Cambria Math" panose="02040503050406030204" pitchFamily="18" charset="0"/>
                                          <a:cs typeface="Times New Roman" panose="02020603050405020304" pitchFamily="18" charset="0"/>
                                        </a:rPr>
                                      </m:ctrlPr>
                                    </m:sSubSupPr>
                                    <m:e>
                                      <m:r>
                                        <m:rPr>
                                          <m:brk m:alnAt="7"/>
                                        </m:rPr>
                                        <a:rPr lang="en-US" b="0" i="1" smtClean="0">
                                          <a:latin typeface="Cambria Math" panose="02040503050406030204" pitchFamily="18" charset="0"/>
                                          <a:cs typeface="Times New Roman" panose="02020603050405020304" pitchFamily="18" charset="0"/>
                                        </a:rPr>
                                        <m:t>𝑣</m:t>
                                      </m:r>
                                    </m:e>
                                    <m:sub>
                                      <m:r>
                                        <m:rPr>
                                          <m:brk m:alnAt="7"/>
                                        </m:rPr>
                                        <a:rPr lang="en-US" b="0" i="1" smtClean="0">
                                          <a:latin typeface="Cambria Math" panose="02040503050406030204" pitchFamily="18" charset="0"/>
                                          <a:cs typeface="Times New Roman" panose="02020603050405020304" pitchFamily="18" charset="0"/>
                                        </a:rPr>
                                        <m:t>1</m:t>
                                      </m:r>
                                    </m:sub>
                                    <m:sup>
                                      <m:r>
                                        <m:rPr>
                                          <m:brk m:alnAt="7"/>
                                        </m:rPr>
                                        <a:rPr lang="en-US" b="0" i="1" smtClean="0">
                                          <a:latin typeface="Cambria Math" panose="02040503050406030204" pitchFamily="18" charset="0"/>
                                          <a:cs typeface="Times New Roman" panose="02020603050405020304" pitchFamily="18" charset="0"/>
                                        </a:rPr>
                                        <m:t>∗</m:t>
                                      </m:r>
                                    </m:sup>
                                  </m:sSubSup>
                                </m:e>
                                <m:e>
                                  <m:r>
                                    <a:rPr lang="en-US" b="0" i="1" smtClean="0">
                                      <a:latin typeface="Cambria Math" panose="02040503050406030204" pitchFamily="18" charset="0"/>
                                      <a:cs typeface="Times New Roman" panose="02020603050405020304" pitchFamily="18" charset="0"/>
                                    </a:rPr>
                                    <m:t>…</m:t>
                                  </m:r>
                                </m:e>
                                <m:e>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𝑣</m:t>
                                      </m:r>
                                    </m:e>
                                    <m:sub>
                                      <m:r>
                                        <a:rPr lang="en-US" b="0" i="1" smtClean="0">
                                          <a:latin typeface="Cambria Math" panose="02040503050406030204" pitchFamily="18" charset="0"/>
                                          <a:cs typeface="Times New Roman" panose="02020603050405020304" pitchFamily="18" charset="0"/>
                                        </a:rPr>
                                        <m:t>𝑛</m:t>
                                      </m:r>
                                    </m:sub>
                                    <m:sup>
                                      <m:r>
                                        <a:rPr lang="en-US" b="0" i="1" smtClean="0">
                                          <a:latin typeface="Cambria Math" panose="02040503050406030204" pitchFamily="18" charset="0"/>
                                          <a:cs typeface="Times New Roman" panose="02020603050405020304" pitchFamily="18" charset="0"/>
                                        </a:rPr>
                                        <m:t>∗</m:t>
                                      </m:r>
                                    </m:sup>
                                  </m:sSubSup>
                                </m:e>
                              </m:mr>
                            </m:m>
                          </m:e>
                        </m:d>
                      </m:e>
                      <m:sub>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𝑛</m:t>
                        </m:r>
                      </m:sub>
                    </m:sSub>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Hence, we get, outer product as </a:t>
                </a:r>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𝑢</m:t>
                        </m:r>
                      </m:e>
                    </m:d>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𝑣</m:t>
                        </m:r>
                      </m:e>
                    </m:d>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d>
                          <m:dPr>
                            <m:begChr m:val="["/>
                            <m:endChr m:val="]"/>
                            <m:ctrlPr>
                              <a:rPr lang="en-US" i="1">
                                <a:latin typeface="Cambria Math" panose="020405030504060302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cs typeface="Times New Roman" panose="02020603050405020304" pitchFamily="18" charset="0"/>
                                        </a:rPr>
                                      </m:ctrlPr>
                                    </m:sSubPr>
                                    <m:e>
                                      <m:r>
                                        <m:rPr>
                                          <m:brk m:alnAt="7"/>
                                        </m:rPr>
                                        <a:rPr lang="en-US" i="1">
                                          <a:latin typeface="Cambria Math" panose="02040503050406030204" pitchFamily="18" charset="0"/>
                                          <a:cs typeface="Times New Roman" panose="02020603050405020304" pitchFamily="18" charset="0"/>
                                        </a:rPr>
                                        <m:t>𝑢</m:t>
                                      </m:r>
                                    </m:e>
                                    <m:sub>
                                      <m:r>
                                        <m:rPr>
                                          <m:brk m:alnAt="7"/>
                                        </m:rPr>
                                        <a:rPr lang="en-US" i="1">
                                          <a:latin typeface="Cambria Math" panose="02040503050406030204" pitchFamily="18" charset="0"/>
                                          <a:cs typeface="Times New Roman" panose="02020603050405020304" pitchFamily="18" charset="0"/>
                                        </a:rPr>
                                        <m:t>1</m:t>
                                      </m:r>
                                    </m:sub>
                                  </m:sSub>
                                </m:e>
                              </m:mr>
                              <m:mr>
                                <m:e>
                                  <m:r>
                                    <a:rPr lang="en-US" i="1">
                                      <a:latin typeface="Cambria Math" panose="02040503050406030204" pitchFamily="18" charset="0"/>
                                      <a:cs typeface="Times New Roman" panose="02020603050405020304" pitchFamily="18" charset="0"/>
                                    </a:rPr>
                                    <m:t>⋮</m:t>
                                  </m:r>
                                </m:e>
                              </m:mr>
                              <m:m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𝑛</m:t>
                                      </m:r>
                                    </m:sub>
                                  </m:sSub>
                                </m:e>
                              </m:mr>
                            </m:m>
                          </m:e>
                        </m:d>
                      </m:e>
                      <m:sub>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×1</m:t>
                        </m:r>
                      </m:sub>
                    </m:sSub>
                    <m:sSub>
                      <m:sSubPr>
                        <m:ctrlPr>
                          <a:rPr lang="en-US" b="0" i="1" smtClean="0">
                            <a:latin typeface="Cambria Math" panose="02040503050406030204" pitchFamily="18" charset="0"/>
                            <a:cs typeface="Times New Roman" panose="02020603050405020304" pitchFamily="18" charset="0"/>
                          </a:rPr>
                        </m:ctrlPr>
                      </m:sSubPr>
                      <m:e>
                        <m:d>
                          <m:dPr>
                            <m:begChr m:val="["/>
                            <m:endChr m:val="]"/>
                            <m:ctrlPr>
                              <a:rPr lang="en-US" i="1">
                                <a:latin typeface="Cambria Math" panose="02040503050406030204" pitchFamily="18" charset="0"/>
                                <a:cs typeface="Times New Roman" panose="02020603050405020304" pitchFamily="18" charset="0"/>
                              </a:rPr>
                            </m:ctrlPr>
                          </m:dPr>
                          <m:e>
                            <m:m>
                              <m:mPr>
                                <m:mcs>
                                  <m:mc>
                                    <m:mcPr>
                                      <m:count m:val="3"/>
                                      <m:mcJc m:val="center"/>
                                    </m:mcPr>
                                  </m:mc>
                                </m:mcs>
                                <m:ctrlPr>
                                  <a:rPr lang="en-US" i="1">
                                    <a:latin typeface="Cambria Math" panose="02040503050406030204" pitchFamily="18" charset="0"/>
                                    <a:cs typeface="Times New Roman" panose="02020603050405020304" pitchFamily="18" charset="0"/>
                                  </a:rPr>
                                </m:ctrlPr>
                              </m:mPr>
                              <m:mr>
                                <m:e>
                                  <m:sSubSup>
                                    <m:sSubSupPr>
                                      <m:ctrlPr>
                                        <a:rPr lang="en-US" i="1">
                                          <a:latin typeface="Cambria Math" panose="02040503050406030204" pitchFamily="18" charset="0"/>
                                          <a:cs typeface="Times New Roman" panose="02020603050405020304" pitchFamily="18" charset="0"/>
                                        </a:rPr>
                                      </m:ctrlPr>
                                    </m:sSubSupPr>
                                    <m:e>
                                      <m:r>
                                        <m:rPr>
                                          <m:brk m:alnAt="7"/>
                                        </m:rPr>
                                        <a:rPr lang="en-US" i="1">
                                          <a:latin typeface="Cambria Math" panose="02040503050406030204" pitchFamily="18" charset="0"/>
                                          <a:cs typeface="Times New Roman" panose="02020603050405020304" pitchFamily="18" charset="0"/>
                                        </a:rPr>
                                        <m:t>𝑣</m:t>
                                      </m:r>
                                    </m:e>
                                    <m:sub>
                                      <m:r>
                                        <m:rPr>
                                          <m:brk m:alnAt="7"/>
                                        </m:rPr>
                                        <a:rPr lang="en-US" i="1">
                                          <a:latin typeface="Cambria Math" panose="02040503050406030204" pitchFamily="18" charset="0"/>
                                          <a:cs typeface="Times New Roman" panose="02020603050405020304" pitchFamily="18" charset="0"/>
                                        </a:rPr>
                                        <m:t>1</m:t>
                                      </m:r>
                                    </m:sub>
                                    <m:sup>
                                      <m:r>
                                        <m:rPr>
                                          <m:brk m:alnAt="7"/>
                                        </m:rPr>
                                        <a:rPr lang="en-US" i="1">
                                          <a:latin typeface="Cambria Math" panose="02040503050406030204" pitchFamily="18" charset="0"/>
                                          <a:cs typeface="Times New Roman" panose="02020603050405020304" pitchFamily="18" charset="0"/>
                                        </a:rPr>
                                        <m:t>∗</m:t>
                                      </m:r>
                                    </m:sup>
                                  </m:sSubSup>
                                </m:e>
                                <m:e>
                                  <m:r>
                                    <a:rPr lang="en-US" i="1">
                                      <a:latin typeface="Cambria Math" panose="02040503050406030204" pitchFamily="18" charset="0"/>
                                      <a:cs typeface="Times New Roman" panose="02020603050405020304" pitchFamily="18" charset="0"/>
                                    </a:rPr>
                                    <m:t>…</m:t>
                                  </m:r>
                                </m:e>
                                <m:e>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𝑣</m:t>
                                      </m:r>
                                    </m:e>
                                    <m:sub>
                                      <m:r>
                                        <a:rPr lang="en-US" i="1">
                                          <a:latin typeface="Cambria Math" panose="02040503050406030204" pitchFamily="18" charset="0"/>
                                          <a:cs typeface="Times New Roman" panose="02020603050405020304" pitchFamily="18" charset="0"/>
                                        </a:rPr>
                                        <m:t>𝑛</m:t>
                                      </m:r>
                                    </m:sub>
                                    <m:sup>
                                      <m:r>
                                        <a:rPr lang="en-US" i="1">
                                          <a:latin typeface="Cambria Math" panose="02040503050406030204" pitchFamily="18" charset="0"/>
                                          <a:cs typeface="Times New Roman" panose="02020603050405020304" pitchFamily="18" charset="0"/>
                                        </a:rPr>
                                        <m:t>∗</m:t>
                                      </m:r>
                                    </m:sup>
                                  </m:sSubSup>
                                </m:e>
                              </m:mr>
                            </m:m>
                          </m:e>
                        </m:d>
                      </m:e>
                      <m:sub>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𝑛</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d>
                          <m:dPr>
                            <m:begChr m:val="["/>
                            <m:endChr m:val="]"/>
                            <m:ctrlPr>
                              <a:rPr lang="en-US" b="0" i="1" smtClean="0">
                                <a:latin typeface="Cambria Math" panose="02040503050406030204" pitchFamily="18" charset="0"/>
                                <a:cs typeface="Times New Roman" panose="02020603050405020304" pitchFamily="18" charset="0"/>
                              </a:rPr>
                            </m:ctrlPr>
                          </m:dPr>
                          <m:e>
                            <m:m>
                              <m:mPr>
                                <m:mcs>
                                  <m:mc>
                                    <m:mcPr>
                                      <m:count m:val="3"/>
                                      <m:mcJc m:val="center"/>
                                    </m:mcPr>
                                  </m:mc>
                                </m:mcs>
                                <m:ctrlPr>
                                  <a:rPr lang="en-US" b="0" i="1" smtClean="0">
                                    <a:latin typeface="Cambria Math" panose="02040503050406030204" pitchFamily="18" charset="0"/>
                                    <a:cs typeface="Times New Roman" panose="02020603050405020304" pitchFamily="18" charset="0"/>
                                  </a:rPr>
                                </m:ctrlPr>
                              </m:mPr>
                              <m:mr>
                                <m:e>
                                  <m:sSub>
                                    <m:sSubPr>
                                      <m:ctrlPr>
                                        <a:rPr lang="en-US" b="0" i="1" smtClean="0">
                                          <a:latin typeface="Cambria Math" panose="02040503050406030204" pitchFamily="18" charset="0"/>
                                          <a:cs typeface="Times New Roman" panose="02020603050405020304" pitchFamily="18" charset="0"/>
                                        </a:rPr>
                                      </m:ctrlPr>
                                    </m:sSubPr>
                                    <m:e>
                                      <m:r>
                                        <m:rPr>
                                          <m:brk m:alnAt="7"/>
                                        </m:rPr>
                                        <a:rPr lang="en-US" b="0" i="1" smtClean="0">
                                          <a:latin typeface="Cambria Math" panose="02040503050406030204" pitchFamily="18" charset="0"/>
                                          <a:cs typeface="Times New Roman" panose="02020603050405020304" pitchFamily="18" charset="0"/>
                                        </a:rPr>
                                        <m:t>𝑢</m:t>
                                      </m:r>
                                    </m:e>
                                    <m:sub>
                                      <m:r>
                                        <m:rPr>
                                          <m:brk m:alnAt="7"/>
                                        </m:rPr>
                                        <a:rPr lang="en-US" b="0" i="1" smtClean="0">
                                          <a:latin typeface="Cambria Math" panose="02040503050406030204" pitchFamily="18" charset="0"/>
                                          <a:cs typeface="Times New Roman" panose="02020603050405020304" pitchFamily="18" charset="0"/>
                                        </a:rPr>
                                        <m:t>1</m:t>
                                      </m:r>
                                    </m:sub>
                                  </m:sSub>
                                  <m:sSubSup>
                                    <m:sSubSupPr>
                                      <m:ctrlPr>
                                        <a:rPr lang="en-US" b="0" i="1" smtClean="0">
                                          <a:latin typeface="Cambria Math" panose="02040503050406030204" pitchFamily="18" charset="0"/>
                                          <a:cs typeface="Times New Roman" panose="02020603050405020304" pitchFamily="18" charset="0"/>
                                        </a:rPr>
                                      </m:ctrlPr>
                                    </m:sSubSupPr>
                                    <m:e>
                                      <m:r>
                                        <m:rPr>
                                          <m:brk m:alnAt="7"/>
                                        </m:rPr>
                                        <a:rPr lang="en-US" b="0" i="1" smtClean="0">
                                          <a:latin typeface="Cambria Math" panose="02040503050406030204" pitchFamily="18" charset="0"/>
                                          <a:cs typeface="Times New Roman" panose="02020603050405020304" pitchFamily="18" charset="0"/>
                                        </a:rPr>
                                        <m:t>𝑣</m:t>
                                      </m:r>
                                    </m:e>
                                    <m:sub>
                                      <m:r>
                                        <m:rPr>
                                          <m:brk m:alnAt="7"/>
                                        </m:rPr>
                                        <a:rPr lang="en-US" b="0" i="1" smtClean="0">
                                          <a:latin typeface="Cambria Math" panose="02040503050406030204" pitchFamily="18" charset="0"/>
                                          <a:cs typeface="Times New Roman" panose="02020603050405020304" pitchFamily="18" charset="0"/>
                                        </a:rPr>
                                        <m:t>1</m:t>
                                      </m:r>
                                    </m:sub>
                                    <m:sup>
                                      <m:r>
                                        <m:rPr>
                                          <m:brk m:alnAt="7"/>
                                        </m:rPr>
                                        <a:rPr lang="en-US" b="0" i="1" smtClean="0">
                                          <a:latin typeface="Cambria Math" panose="02040503050406030204" pitchFamily="18" charset="0"/>
                                          <a:cs typeface="Times New Roman" panose="02020603050405020304" pitchFamily="18" charset="0"/>
                                        </a:rPr>
                                        <m:t>∗</m:t>
                                      </m:r>
                                    </m:sup>
                                  </m:sSubSup>
                                </m:e>
                                <m:e>
                                  <m:r>
                                    <a:rPr lang="en-US" b="0" i="1" smtClean="0">
                                      <a:latin typeface="Cambria Math" panose="02040503050406030204" pitchFamily="18" charset="0"/>
                                      <a:cs typeface="Times New Roman" panose="02020603050405020304" pitchFamily="18" charset="0"/>
                                    </a:rPr>
                                    <m:t>…</m:t>
                                  </m:r>
                                </m:e>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𝑢</m:t>
                                      </m:r>
                                    </m:e>
                                    <m:sub>
                                      <m:r>
                                        <a:rPr lang="en-US" b="0" i="1" smtClean="0">
                                          <a:latin typeface="Cambria Math" panose="02040503050406030204" pitchFamily="18" charset="0"/>
                                          <a:cs typeface="Times New Roman" panose="02020603050405020304" pitchFamily="18" charset="0"/>
                                        </a:rPr>
                                        <m:t>1</m:t>
                                      </m:r>
                                    </m:sub>
                                  </m:sSub>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𝑣</m:t>
                                      </m:r>
                                    </m:e>
                                    <m:sub>
                                      <m:r>
                                        <a:rPr lang="en-US" b="0" i="1" smtClean="0">
                                          <a:latin typeface="Cambria Math" panose="02040503050406030204" pitchFamily="18" charset="0"/>
                                          <a:cs typeface="Times New Roman" panose="02020603050405020304" pitchFamily="18" charset="0"/>
                                        </a:rPr>
                                        <m:t>𝑛</m:t>
                                      </m:r>
                                    </m:sub>
                                    <m:sup>
                                      <m:r>
                                        <a:rPr lang="en-US" b="0" i="1" smtClean="0">
                                          <a:latin typeface="Cambria Math" panose="02040503050406030204" pitchFamily="18" charset="0"/>
                                          <a:cs typeface="Times New Roman" panose="02020603050405020304" pitchFamily="18" charset="0"/>
                                        </a:rPr>
                                        <m:t>∗</m:t>
                                      </m:r>
                                    </m:sup>
                                  </m:sSubSup>
                                </m:e>
                              </m:mr>
                              <m:mr>
                                <m:e>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m:t>
                                  </m:r>
                                </m:e>
                              </m:mr>
                              <m:m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𝑢</m:t>
                                      </m:r>
                                    </m:e>
                                    <m:sub>
                                      <m:r>
                                        <a:rPr lang="en-US" b="0" i="1" smtClean="0">
                                          <a:latin typeface="Cambria Math" panose="02040503050406030204" pitchFamily="18" charset="0"/>
                                          <a:cs typeface="Times New Roman" panose="02020603050405020304" pitchFamily="18" charset="0"/>
                                        </a:rPr>
                                        <m:t>𝑛</m:t>
                                      </m:r>
                                    </m:sub>
                                  </m:sSub>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𝑣</m:t>
                                      </m:r>
                                    </m:e>
                                    <m:sub>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m:t>
                                      </m:r>
                                    </m:sup>
                                  </m:sSubSup>
                                </m:e>
                                <m:e>
                                  <m:r>
                                    <a:rPr lang="en-US" b="0" i="1" smtClean="0">
                                      <a:latin typeface="Cambria Math" panose="02040503050406030204" pitchFamily="18" charset="0"/>
                                      <a:cs typeface="Times New Roman" panose="02020603050405020304" pitchFamily="18" charset="0"/>
                                    </a:rPr>
                                    <m:t>…</m:t>
                                  </m:r>
                                </m:e>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𝑢</m:t>
                                      </m:r>
                                    </m:e>
                                    <m:sub>
                                      <m:r>
                                        <a:rPr lang="en-US" b="0" i="1" smtClean="0">
                                          <a:latin typeface="Cambria Math" panose="02040503050406030204" pitchFamily="18" charset="0"/>
                                          <a:cs typeface="Times New Roman" panose="02020603050405020304" pitchFamily="18" charset="0"/>
                                        </a:rPr>
                                        <m:t>𝑛</m:t>
                                      </m:r>
                                    </m:sub>
                                  </m:sSub>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𝑣</m:t>
                                      </m:r>
                                    </m:e>
                                    <m:sub>
                                      <m:r>
                                        <a:rPr lang="en-US" b="0" i="1" smtClean="0">
                                          <a:latin typeface="Cambria Math" panose="02040503050406030204" pitchFamily="18" charset="0"/>
                                          <a:cs typeface="Times New Roman" panose="02020603050405020304" pitchFamily="18" charset="0"/>
                                        </a:rPr>
                                        <m:t>𝑛</m:t>
                                      </m:r>
                                    </m:sub>
                                    <m:sup>
                                      <m:r>
                                        <a:rPr lang="en-US" b="0" i="1" smtClean="0">
                                          <a:latin typeface="Cambria Math" panose="02040503050406030204" pitchFamily="18" charset="0"/>
                                          <a:cs typeface="Times New Roman" panose="02020603050405020304" pitchFamily="18" charset="0"/>
                                        </a:rPr>
                                        <m:t>∗</m:t>
                                      </m:r>
                                    </m:sup>
                                  </m:sSubSup>
                                </m:e>
                              </m:mr>
                            </m:m>
                          </m:e>
                        </m:d>
                      </m:e>
                      <m:sub>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𝑛</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196B378-EE23-0FD2-2E20-BBA4CA88B4FF}"/>
                  </a:ext>
                </a:extLst>
              </p:cNvPr>
              <p:cNvSpPr>
                <a:spLocks noGrp="1" noRot="1" noChangeAspect="1" noMove="1" noResize="1" noEditPoints="1" noAdjustHandles="1" noChangeArrowheads="1" noChangeShapeType="1" noTextEdit="1"/>
              </p:cNvSpPr>
              <p:nvPr>
                <p:ph idx="1"/>
              </p:nvPr>
            </p:nvSpPr>
            <p:spPr>
              <a:blipFill>
                <a:blip r:embed="rId2"/>
                <a:stretch>
                  <a:fillRect l="-1159" t="-20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A45B2F5-50D5-AAED-B085-843D32401896}"/>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BA485A95-69A9-2711-D289-DA396045D9FE}"/>
              </a:ext>
            </a:extLst>
          </p:cNvPr>
          <p:cNvSpPr>
            <a:spLocks noGrp="1"/>
          </p:cNvSpPr>
          <p:nvPr>
            <p:ph type="sldNum" sz="quarter" idx="12"/>
          </p:nvPr>
        </p:nvSpPr>
        <p:spPr/>
        <p:txBody>
          <a:bodyPr/>
          <a:lstStyle/>
          <a:p>
            <a:fld id="{9EFCAA85-8796-4B17-9CA3-4CB18724EF60}" type="slidenum">
              <a:rPr lang="en-US" smtClean="0"/>
              <a:t>27</a:t>
            </a:fld>
            <a:endParaRPr lang="en-US"/>
          </a:p>
        </p:txBody>
      </p:sp>
    </p:spTree>
    <p:extLst>
      <p:ext uri="{BB962C8B-B14F-4D97-AF65-F5344CB8AC3E}">
        <p14:creationId xmlns:p14="http://schemas.microsoft.com/office/powerpoint/2010/main" val="282538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3B21-2E59-9A2C-B1C8-0A3C5B4C2211}"/>
              </a:ext>
            </a:extLst>
          </p:cNvPr>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A5E94C-DD50-E91B-181B-C2303F290A52}"/>
                  </a:ext>
                </a:extLst>
              </p:cNvPr>
              <p:cNvSpPr>
                <a:spLocks noGrp="1"/>
              </p:cNvSpPr>
              <p:nvPr>
                <p:ph idx="1"/>
              </p:nvPr>
            </p:nvSpPr>
            <p:spPr/>
            <p:txBody>
              <a:bodyPr>
                <a:normAutofit fontScale="85000" lnSpcReduction="10000"/>
              </a:bodyPr>
              <a:lstStyle/>
              <a:p>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0</m:t>
                        </m:r>
                      </m:e>
                    </m:d>
                    <m:r>
                      <a:rPr lang="en-US" sz="2800" b="0" i="1" smtClean="0">
                        <a:latin typeface="Cambria Math" panose="02040503050406030204" pitchFamily="18" charset="0"/>
                        <a:cs typeface="Times New Roman" panose="02020603050405020304" pitchFamily="18" charset="0"/>
                      </a:rPr>
                      <m:t>⟨0|</m:t>
                    </m:r>
                    <m:r>
                      <a:rPr lang="en-IN" i="1">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0</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1</m:t>
                              </m:r>
                            </m:e>
                            <m:e>
                              <m:r>
                                <a:rPr lang="en-US" sz="2800" b="0" i="1" smtClean="0">
                                  <a:latin typeface="Cambria Math" panose="02040503050406030204" pitchFamily="18" charset="0"/>
                                  <a:cs typeface="Times New Roman" panose="02020603050405020304" pitchFamily="18" charset="0"/>
                                </a:rPr>
                                <m:t>0</m:t>
                              </m:r>
                            </m:e>
                          </m:mr>
                        </m:m>
                      </m:e>
                    </m:d>
                    <m:r>
                      <a:rPr lang="en-US" sz="2800" b="0" i="1" smtClean="0">
                        <a:latin typeface="Cambria Math" panose="02040503050406030204" pitchFamily="18" charset="0"/>
                        <a:cs typeface="Times New Roman" panose="02020603050405020304" pitchFamily="18" charset="0"/>
                      </a:rPr>
                      <m:t>=</m:t>
                    </m:r>
                    <m:d>
                      <m:dPr>
                        <m:begChr m:val="["/>
                        <m:endChr m:val="]"/>
                        <m:ctrlPr>
                          <a:rPr lang="en-US"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1</m:t>
                              </m:r>
                            </m:e>
                            <m:e>
                              <m: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0</m:t>
                              </m:r>
                            </m:e>
                          </m:mr>
                        </m:m>
                      </m:e>
                    </m:d>
                  </m:oMath>
                </a14:m>
                <a:endParaRPr lang="en-IN" sz="2800" b="0" dirty="0">
                  <a:latin typeface="Times New Roman" panose="02020603050405020304" pitchFamily="18" charset="0"/>
                  <a:cs typeface="Times New Roman" panose="02020603050405020304" pitchFamily="18" charset="0"/>
                </a:endParaRPr>
              </a:p>
              <a:p>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0</m:t>
                        </m:r>
                      </m:e>
                    </m:d>
                    <m:r>
                      <a:rPr lang="en-US" sz="2800" b="0" i="1" smtClean="0">
                        <a:latin typeface="Cambria Math" panose="02040503050406030204" pitchFamily="18" charset="0"/>
                        <a:cs typeface="Times New Roman" panose="02020603050405020304" pitchFamily="18" charset="0"/>
                      </a:rPr>
                      <m:t>⟨1|</m:t>
                    </m:r>
                    <m:r>
                      <a:rPr lang="en-IN" i="1">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0</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1</m:t>
                              </m:r>
                            </m:e>
                          </m:mr>
                        </m:m>
                      </m:e>
                    </m:d>
                    <m:r>
                      <a:rPr lang="en-US" sz="2800" b="0" i="1" smtClean="0">
                        <a:latin typeface="Cambria Math" panose="02040503050406030204" pitchFamily="18" charset="0"/>
                        <a:cs typeface="Times New Roman" panose="02020603050405020304" pitchFamily="18" charset="0"/>
                      </a:rPr>
                      <m:t>=</m:t>
                    </m:r>
                    <m:d>
                      <m:dPr>
                        <m:begChr m:val="["/>
                        <m:endChr m:val="]"/>
                        <m:ctrlPr>
                          <a:rPr lang="en-US"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1</m:t>
                              </m:r>
                            </m:e>
                          </m:mr>
                          <m:mr>
                            <m:e>
                              <m: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0</m:t>
                              </m:r>
                            </m:e>
                          </m:mr>
                        </m:m>
                      </m:e>
                    </m:d>
                  </m:oMath>
                </a14:m>
                <a:endParaRPr lang="en-US" sz="2800" b="0" dirty="0">
                  <a:latin typeface="Times New Roman" panose="02020603050405020304" pitchFamily="18" charset="0"/>
                  <a:cs typeface="Times New Roman" panose="02020603050405020304" pitchFamily="18" charset="0"/>
                </a:endParaRPr>
              </a:p>
              <a:p>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1</m:t>
                        </m:r>
                      </m:e>
                    </m:d>
                    <m:r>
                      <a:rPr lang="en-US" sz="2800" b="0" i="1" smtClean="0">
                        <a:latin typeface="Cambria Math" panose="02040503050406030204" pitchFamily="18" charset="0"/>
                        <a:cs typeface="Times New Roman" panose="02020603050405020304" pitchFamily="18" charset="0"/>
                      </a:rPr>
                      <m:t>⟨0|</m:t>
                    </m:r>
                    <m:r>
                      <a:rPr lang="en-IN" i="1">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1</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1</m:t>
                              </m:r>
                            </m:e>
                            <m:e>
                              <m:r>
                                <a:rPr lang="en-US" sz="2800" b="0" i="1" smtClean="0">
                                  <a:latin typeface="Cambria Math" panose="02040503050406030204" pitchFamily="18" charset="0"/>
                                  <a:cs typeface="Times New Roman" panose="02020603050405020304" pitchFamily="18" charset="0"/>
                                </a:rPr>
                                <m:t>0</m:t>
                              </m:r>
                            </m:e>
                          </m:mr>
                        </m:m>
                      </m:e>
                    </m:d>
                    <m:r>
                      <a:rPr lang="en-US" sz="2800" b="0" i="1" smtClean="0">
                        <a:latin typeface="Cambria Math" panose="02040503050406030204" pitchFamily="18" charset="0"/>
                        <a:cs typeface="Times New Roman" panose="02020603050405020304" pitchFamily="18" charset="0"/>
                      </a:rPr>
                      <m:t>=</m:t>
                    </m:r>
                    <m:d>
                      <m:dPr>
                        <m:begChr m:val="["/>
                        <m:endChr m:val="]"/>
                        <m:ctrlPr>
                          <a:rPr lang="en-US"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1</m:t>
                              </m:r>
                            </m:e>
                            <m:e>
                              <m:r>
                                <a:rPr lang="en-US" sz="2800" b="0" i="1" smtClean="0">
                                  <a:latin typeface="Cambria Math" panose="02040503050406030204" pitchFamily="18" charset="0"/>
                                  <a:cs typeface="Times New Roman" panose="02020603050405020304" pitchFamily="18" charset="0"/>
                                </a:rPr>
                                <m:t>0</m:t>
                              </m:r>
                            </m:e>
                          </m:mr>
                        </m:m>
                      </m:e>
                    </m:d>
                  </m:oMath>
                </a14:m>
                <a:endParaRPr lang="en-US" sz="2800" b="0" dirty="0">
                  <a:latin typeface="Times New Roman" panose="02020603050405020304" pitchFamily="18" charset="0"/>
                  <a:cs typeface="Times New Roman" panose="02020603050405020304" pitchFamily="18" charset="0"/>
                </a:endParaRPr>
              </a:p>
              <a:p>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1</m:t>
                        </m:r>
                      </m:e>
                    </m:d>
                    <m:r>
                      <a:rPr lang="en-US" sz="2800" b="0" i="1" smtClean="0">
                        <a:latin typeface="Cambria Math" panose="02040503050406030204" pitchFamily="18" charset="0"/>
                        <a:cs typeface="Times New Roman" panose="02020603050405020304" pitchFamily="18" charset="0"/>
                      </a:rPr>
                      <m:t>⟨1|</m:t>
                    </m:r>
                    <m:r>
                      <a:rPr lang="en-IN" i="1">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1</m:t>
                              </m:r>
                            </m:e>
                          </m:mr>
                        </m:m>
                      </m:e>
                    </m:d>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1</m:t>
                              </m:r>
                            </m:e>
                          </m:mr>
                        </m:m>
                      </m:e>
                    </m:d>
                    <m:r>
                      <a:rPr lang="en-US" sz="2800" b="0" i="1" smtClean="0">
                        <a:latin typeface="Cambria Math" panose="02040503050406030204" pitchFamily="18" charset="0"/>
                        <a:cs typeface="Times New Roman" panose="02020603050405020304" pitchFamily="18" charset="0"/>
                      </a:rPr>
                      <m:t>=</m:t>
                    </m:r>
                    <m:d>
                      <m:dPr>
                        <m:begChr m:val="["/>
                        <m:endChr m:val="]"/>
                        <m:ctrlPr>
                          <a:rPr lang="en-US" sz="2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800" b="0" i="1" smtClean="0">
                                <a:latin typeface="Cambria Math" panose="02040503050406030204" pitchFamily="18" charset="0"/>
                                <a:cs typeface="Times New Roman" panose="02020603050405020304" pitchFamily="18" charset="0"/>
                              </a:rPr>
                            </m:ctrlPr>
                          </m:mPr>
                          <m:mr>
                            <m:e>
                              <m:r>
                                <m:rPr>
                                  <m:brk m:alnAt="7"/>
                                </m:rP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0</m:t>
                              </m:r>
                            </m:e>
                          </m:mr>
                          <m:mr>
                            <m:e>
                              <m:r>
                                <a:rPr lang="en-US" sz="2800" b="0" i="1" smtClean="0">
                                  <a:latin typeface="Cambria Math" panose="02040503050406030204" pitchFamily="18" charset="0"/>
                                  <a:cs typeface="Times New Roman" panose="02020603050405020304" pitchFamily="18" charset="0"/>
                                </a:rPr>
                                <m:t>0</m:t>
                              </m:r>
                            </m:e>
                            <m:e>
                              <m:r>
                                <a:rPr lang="en-US" sz="2800" b="0" i="1" smtClean="0">
                                  <a:latin typeface="Cambria Math" panose="02040503050406030204" pitchFamily="18" charset="0"/>
                                  <a:cs typeface="Times New Roman" panose="02020603050405020304" pitchFamily="18" charset="0"/>
                                </a:rPr>
                                <m:t>1</m:t>
                              </m:r>
                            </m:e>
                          </m:mr>
                        </m:m>
                      </m:e>
                    </m:d>
                  </m:oMath>
                </a14:m>
                <a:endParaRPr lang="en-US" sz="2800" b="0" dirty="0">
                  <a:latin typeface="Times New Roman" panose="02020603050405020304" pitchFamily="18" charset="0"/>
                  <a:cs typeface="Times New Roman" panose="02020603050405020304" pitchFamily="18" charset="0"/>
                </a:endParaRPr>
              </a:p>
              <a:p>
                <a:r>
                  <a:rPr lang="en-US" sz="2800" b="0" dirty="0">
                    <a:latin typeface="Times New Roman" panose="02020603050405020304" pitchFamily="18" charset="0"/>
                    <a:cs typeface="Times New Roman" panose="02020603050405020304" pitchFamily="18" charset="0"/>
                  </a:rPr>
                  <a:t>Any </a:t>
                </a:r>
                <a14:m>
                  <m:oMath xmlns:m="http://schemas.openxmlformats.org/officeDocument/2006/math">
                    <m:r>
                      <a:rPr lang="en-US" sz="2800" b="0" i="1" smtClean="0">
                        <a:latin typeface="Cambria Math" panose="02040503050406030204" pitchFamily="18" charset="0"/>
                        <a:cs typeface="Times New Roman" panose="02020603050405020304" pitchFamily="18" charset="0"/>
                      </a:rPr>
                      <m:t>2×2</m:t>
                    </m:r>
                  </m:oMath>
                </a14:m>
                <a:r>
                  <a:rPr lang="en-US" sz="2800" b="0" dirty="0">
                    <a:latin typeface="Times New Roman" panose="02020603050405020304" pitchFamily="18" charset="0"/>
                    <a:cs typeface="Times New Roman" panose="02020603050405020304" pitchFamily="18" charset="0"/>
                  </a:rPr>
                  <a:t> matrix can be expressed as a linear combination of the above matrices expressed as outer product of vectors. </a:t>
                </a:r>
              </a:p>
              <a:p>
                <a:pPr lvl="1"/>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b="0" i="1" smtClean="0">
                                <a:latin typeface="Cambria Math" panose="02040503050406030204" pitchFamily="18" charset="0"/>
                                <a:cs typeface="Times New Roman" panose="02020603050405020304" pitchFamily="18" charset="0"/>
                              </a:rPr>
                            </m:ctrlPr>
                          </m:mPr>
                          <m:mr>
                            <m:e>
                              <m:r>
                                <m:rPr>
                                  <m:brk m:alnAt="7"/>
                                </m:rPr>
                                <a:rPr lang="en-US" b="0" i="1" smtClean="0">
                                  <a:latin typeface="Cambria Math" panose="02040503050406030204" pitchFamily="18" charset="0"/>
                                  <a:cs typeface="Times New Roman" panose="02020603050405020304" pitchFamily="18" charset="0"/>
                                </a:rPr>
                                <m:t>𝑎</m:t>
                              </m:r>
                            </m:e>
                            <m:e>
                              <m:r>
                                <a:rPr lang="en-US" b="0" i="1" smtClean="0">
                                  <a:latin typeface="Cambria Math" panose="02040503050406030204" pitchFamily="18" charset="0"/>
                                  <a:cs typeface="Times New Roman" panose="02020603050405020304" pitchFamily="18" charset="0"/>
                                </a:rPr>
                                <m:t>𝑏</m:t>
                              </m:r>
                            </m:e>
                          </m:mr>
                          <m:mr>
                            <m:e>
                              <m:r>
                                <a:rPr lang="en-US" b="0" i="1" smtClean="0">
                                  <a:latin typeface="Cambria Math" panose="02040503050406030204" pitchFamily="18" charset="0"/>
                                  <a:cs typeface="Times New Roman" panose="02020603050405020304" pitchFamily="18" charset="0"/>
                                </a:rPr>
                                <m:t>𝑐</m:t>
                              </m:r>
                            </m:e>
                            <m:e>
                              <m:r>
                                <a:rPr lang="en-US" b="0" i="1" smtClean="0">
                                  <a:latin typeface="Cambria Math" panose="02040503050406030204" pitchFamily="18" charset="0"/>
                                  <a:cs typeface="Times New Roman" panose="02020603050405020304" pitchFamily="18" charset="0"/>
                                </a:rPr>
                                <m:t>𝑑</m:t>
                              </m:r>
                            </m:e>
                          </m:mr>
                        </m:m>
                      </m:e>
                    </m:d>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𝑎</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𝑏</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𝑐</m:t>
                            </m:r>
                          </m:e>
                        </m:d>
                        <m:r>
                          <a:rPr lang="en-US" b="0" i="1" smtClean="0">
                            <a:latin typeface="Cambria Math" panose="02040503050406030204" pitchFamily="18" charset="0"/>
                            <a:cs typeface="Times New Roman" panose="02020603050405020304" pitchFamily="18" charset="0"/>
                          </a:rPr>
                          <m:t>1</m:t>
                        </m:r>
                      </m:e>
                    </m:d>
                    <m:r>
                      <a:rPr lang="en-US" b="0" i="1" smtClean="0">
                        <a:latin typeface="Cambria Math" panose="02040503050406030204" pitchFamily="18" charset="0"/>
                        <a:cs typeface="Times New Roman" panose="02020603050405020304" pitchFamily="18" charset="0"/>
                      </a:rPr>
                      <m:t>⟨0</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m:t>
                        </m:r>
                      </m:e>
                    </m:d>
                    <m:r>
                      <a:rPr lang="en-US" b="0" i="1" smtClean="0">
                        <a:latin typeface="Cambria Math" panose="02040503050406030204" pitchFamily="18" charset="0"/>
                        <a:cs typeface="Times New Roman" panose="02020603050405020304" pitchFamily="18" charset="0"/>
                      </a:rPr>
                      <m:t>1⟩⟨1|</m:t>
                    </m:r>
                  </m:oMath>
                </a14:m>
                <a:endParaRPr lang="en-US" b="0" dirty="0">
                  <a:latin typeface="Times New Roman" panose="02020603050405020304" pitchFamily="18" charset="0"/>
                  <a:cs typeface="Times New Roman" panose="02020603050405020304" pitchFamily="18" charset="0"/>
                </a:endParaRPr>
              </a:p>
              <a:p>
                <a:endParaRPr lang="en-IN" sz="2800" b="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1DA5E94C-DD50-E91B-181B-C2303F290A52}"/>
                  </a:ext>
                </a:extLst>
              </p:cNvPr>
              <p:cNvSpPr>
                <a:spLocks noGrp="1" noRot="1" noChangeAspect="1" noMove="1" noResize="1" noEditPoints="1" noAdjustHandles="1" noChangeArrowheads="1" noChangeShapeType="1" noTextEdit="1"/>
              </p:cNvSpPr>
              <p:nvPr>
                <p:ph idx="1"/>
              </p:nvPr>
            </p:nvSpPr>
            <p:spPr>
              <a:blipFill>
                <a:blip r:embed="rId2"/>
                <a:stretch>
                  <a:fillRect l="-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F8BFD5E-821E-D7CD-B240-486B73E2FC84}"/>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9B99CADB-8AFC-6B79-1C07-FBBBDC548B0F}"/>
              </a:ext>
            </a:extLst>
          </p:cNvPr>
          <p:cNvSpPr>
            <a:spLocks noGrp="1"/>
          </p:cNvSpPr>
          <p:nvPr>
            <p:ph type="sldNum" sz="quarter" idx="12"/>
          </p:nvPr>
        </p:nvSpPr>
        <p:spPr/>
        <p:txBody>
          <a:bodyPr/>
          <a:lstStyle/>
          <a:p>
            <a:fld id="{9EFCAA85-8796-4B17-9CA3-4CB18724EF60}" type="slidenum">
              <a:rPr lang="en-US" smtClean="0"/>
              <a:t>28</a:t>
            </a:fld>
            <a:endParaRPr lang="en-US"/>
          </a:p>
        </p:txBody>
      </p:sp>
    </p:spTree>
    <p:extLst>
      <p:ext uri="{BB962C8B-B14F-4D97-AF65-F5344CB8AC3E}">
        <p14:creationId xmlns:p14="http://schemas.microsoft.com/office/powerpoint/2010/main" val="1105162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29E1-F432-3AC0-5260-EFDA720EAECD}"/>
              </a:ext>
            </a:extLst>
          </p:cNvPr>
          <p:cNvSpPr>
            <a:spLocks noGrp="1"/>
          </p:cNvSpPr>
          <p:nvPr>
            <p:ph type="title"/>
          </p:nvPr>
        </p:nvSpPr>
        <p:spPr/>
        <p:txBody>
          <a:bodyPr/>
          <a:lstStyle/>
          <a:p>
            <a:r>
              <a:rPr lang="en-IN" dirty="0"/>
              <a:t>Literature Review</a:t>
            </a:r>
            <a:endParaRPr lang="en-US" dirty="0"/>
          </a:p>
        </p:txBody>
      </p:sp>
      <p:sp>
        <p:nvSpPr>
          <p:cNvPr id="3" name="Text Placeholder 2">
            <a:extLst>
              <a:ext uri="{FF2B5EF4-FFF2-40B4-BE49-F238E27FC236}">
                <a16:creationId xmlns:a16="http://schemas.microsoft.com/office/drawing/2014/main" id="{CFD423CC-ACA5-D7EF-A5EB-DFB0DB8CD494}"/>
              </a:ext>
            </a:extLst>
          </p:cNvPr>
          <p:cNvSpPr>
            <a:spLocks noGrp="1"/>
          </p:cNvSpPr>
          <p:nvPr>
            <p:ph type="body" idx="1"/>
          </p:nvPr>
        </p:nvSpPr>
        <p:spPr/>
        <p:txBody>
          <a:bodyPr/>
          <a:lstStyle/>
          <a:p>
            <a:r>
              <a:rPr lang="en-IN" dirty="0"/>
              <a:t>Let’s see what’s out there</a:t>
            </a:r>
            <a:endParaRPr lang="en-US" dirty="0"/>
          </a:p>
        </p:txBody>
      </p:sp>
      <p:sp>
        <p:nvSpPr>
          <p:cNvPr id="4" name="Date Placeholder 3">
            <a:extLst>
              <a:ext uri="{FF2B5EF4-FFF2-40B4-BE49-F238E27FC236}">
                <a16:creationId xmlns:a16="http://schemas.microsoft.com/office/drawing/2014/main" id="{9FDDCB26-C928-AEA1-2E3D-F0C8C2D7094C}"/>
              </a:ext>
            </a:extLst>
          </p:cNvPr>
          <p:cNvSpPr>
            <a:spLocks noGrp="1"/>
          </p:cNvSpPr>
          <p:nvPr>
            <p:ph type="dt" sz="half" idx="10"/>
          </p:nvPr>
        </p:nvSpPr>
        <p:spPr/>
        <p:txBody>
          <a:bodyPr/>
          <a:lstStyle/>
          <a:p>
            <a:fld id="{C043A2E4-E413-42F4-B6D3-CFEB1D9887B1}" type="datetime1">
              <a:rPr lang="en-US" smtClean="0"/>
              <a:t>3/8/2024</a:t>
            </a:fld>
            <a:endParaRPr lang="en-US"/>
          </a:p>
        </p:txBody>
      </p:sp>
      <p:sp>
        <p:nvSpPr>
          <p:cNvPr id="5" name="Slide Number Placeholder 4">
            <a:extLst>
              <a:ext uri="{FF2B5EF4-FFF2-40B4-BE49-F238E27FC236}">
                <a16:creationId xmlns:a16="http://schemas.microsoft.com/office/drawing/2014/main" id="{11DD73E6-AD16-B905-5958-00EB83E5DC1B}"/>
              </a:ext>
            </a:extLst>
          </p:cNvPr>
          <p:cNvSpPr>
            <a:spLocks noGrp="1"/>
          </p:cNvSpPr>
          <p:nvPr>
            <p:ph type="sldNum" sz="quarter" idx="12"/>
          </p:nvPr>
        </p:nvSpPr>
        <p:spPr/>
        <p:txBody>
          <a:bodyPr/>
          <a:lstStyle/>
          <a:p>
            <a:fld id="{9EFCAA85-8796-4B17-9CA3-4CB18724EF60}" type="slidenum">
              <a:rPr lang="en-US" smtClean="0"/>
              <a:t>29</a:t>
            </a:fld>
            <a:endParaRPr lang="en-US"/>
          </a:p>
        </p:txBody>
      </p:sp>
    </p:spTree>
    <p:extLst>
      <p:ext uri="{BB962C8B-B14F-4D97-AF65-F5344CB8AC3E}">
        <p14:creationId xmlns:p14="http://schemas.microsoft.com/office/powerpoint/2010/main" val="513039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B2B6DA-05A4-3C1A-5C98-923E841537DD}"/>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DE67CCBC-63EA-62D1-FFCE-318E92390D8D}"/>
              </a:ext>
            </a:extLst>
          </p:cNvPr>
          <p:cNvSpPr>
            <a:spLocks noGrp="1"/>
          </p:cNvSpPr>
          <p:nvPr>
            <p:ph type="sldNum" sz="quarter" idx="12"/>
          </p:nvPr>
        </p:nvSpPr>
        <p:spPr/>
        <p:txBody>
          <a:bodyPr/>
          <a:lstStyle/>
          <a:p>
            <a:fld id="{9EFCAA85-8796-4B17-9CA3-4CB18724EF60}" type="slidenum">
              <a:rPr lang="en-US" smtClean="0"/>
              <a:t>3</a:t>
            </a:fld>
            <a:endParaRPr lang="en-US"/>
          </a:p>
        </p:txBody>
      </p:sp>
      <p:pic>
        <p:nvPicPr>
          <p:cNvPr id="6" name="Picture 5">
            <a:extLst>
              <a:ext uri="{FF2B5EF4-FFF2-40B4-BE49-F238E27FC236}">
                <a16:creationId xmlns:a16="http://schemas.microsoft.com/office/drawing/2014/main" id="{B59B671B-FE54-ECCB-E5AF-B0AC485D4FF6}"/>
              </a:ext>
            </a:extLst>
          </p:cNvPr>
          <p:cNvPicPr>
            <a:picLocks noChangeAspect="1"/>
          </p:cNvPicPr>
          <p:nvPr/>
        </p:nvPicPr>
        <p:blipFill>
          <a:blip r:embed="rId2"/>
          <a:stretch>
            <a:fillRect/>
          </a:stretch>
        </p:blipFill>
        <p:spPr>
          <a:xfrm>
            <a:off x="14171" y="424962"/>
            <a:ext cx="9115658" cy="6433038"/>
          </a:xfrm>
          <a:prstGeom prst="rect">
            <a:avLst/>
          </a:prstGeom>
        </p:spPr>
      </p:pic>
    </p:spTree>
    <p:extLst>
      <p:ext uri="{BB962C8B-B14F-4D97-AF65-F5344CB8AC3E}">
        <p14:creationId xmlns:p14="http://schemas.microsoft.com/office/powerpoint/2010/main" val="401951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FD-478F-3541-98F0-FFFFEDCE6B02}"/>
              </a:ext>
            </a:extLst>
          </p:cNvPr>
          <p:cNvSpPr>
            <a:spLocks noGrp="1"/>
          </p:cNvSpPr>
          <p:nvPr>
            <p:ph type="title"/>
          </p:nvPr>
        </p:nvSpPr>
        <p:spPr/>
        <p:txBody>
          <a:bodyPr>
            <a:noAutofit/>
          </a:bodyPr>
          <a:lstStyle/>
          <a:p>
            <a:r>
              <a:rPr lang="en-IN" sz="3200" dirty="0"/>
              <a:t>Solution of time-independent Schrodinger Equation by ITP</a:t>
            </a:r>
            <a:endParaRPr lang="en-US" sz="3200" dirty="0"/>
          </a:p>
        </p:txBody>
      </p:sp>
      <p:sp>
        <p:nvSpPr>
          <p:cNvPr id="3" name="Content Placeholder 2">
            <a:extLst>
              <a:ext uri="{FF2B5EF4-FFF2-40B4-BE49-F238E27FC236}">
                <a16:creationId xmlns:a16="http://schemas.microsoft.com/office/drawing/2014/main" id="{969E0976-10C6-4A55-B877-57A2E5A01173}"/>
              </a:ext>
            </a:extLst>
          </p:cNvPr>
          <p:cNvSpPr>
            <a:spLocks noGrp="1"/>
          </p:cNvSpPr>
          <p:nvPr>
            <p:ph idx="1"/>
          </p:nvPr>
        </p:nvSpPr>
        <p:spPr/>
        <p:txBody>
          <a:bodyPr>
            <a:normAutofit fontScale="92500" lnSpcReduction="10000"/>
          </a:bodyPr>
          <a:lstStyle/>
          <a:p>
            <a:r>
              <a:rPr lang="en-IN" dirty="0"/>
              <a:t>Numerical Solution of Eigen values and Eigenvectors of large matrices – originating from discretization of linear and non-linear Schrodinger Equations.</a:t>
            </a:r>
            <a:r>
              <a:rPr lang="en-US" dirty="0"/>
              <a:t> – solved by ITP method</a:t>
            </a:r>
          </a:p>
          <a:p>
            <a:r>
              <a:rPr lang="en-US" dirty="0"/>
              <a:t>Convergence properties of 2</a:t>
            </a:r>
            <a:r>
              <a:rPr lang="en-US" baseline="30000" dirty="0"/>
              <a:t>nd</a:t>
            </a:r>
            <a:r>
              <a:rPr lang="en-US" dirty="0"/>
              <a:t> and 4</a:t>
            </a:r>
            <a:r>
              <a:rPr lang="en-US" baseline="30000" dirty="0"/>
              <a:t>th</a:t>
            </a:r>
            <a:r>
              <a:rPr lang="en-US" dirty="0"/>
              <a:t> order operator-splitting methods by ITP with examples.</a:t>
            </a:r>
          </a:p>
          <a:p>
            <a:r>
              <a:rPr lang="en-US" dirty="0"/>
              <a:t>Natural convergence of method is further accelerated with dynamic time step adjustment method.</a:t>
            </a:r>
          </a:p>
          <a:p>
            <a:r>
              <a:rPr lang="en-US" dirty="0"/>
              <a:t>Results: Better scaling with respect to matrix size compared to implicitly restarted </a:t>
            </a:r>
            <a:r>
              <a:rPr lang="en-US" dirty="0" err="1"/>
              <a:t>Lanczos</a:t>
            </a:r>
            <a:r>
              <a:rPr lang="en-US" dirty="0"/>
              <a:t> method. (Efficient parallel implementation of ITP method for shared memory computer demonstrated).</a:t>
            </a:r>
            <a:endParaRPr lang="en-IN" dirty="0"/>
          </a:p>
        </p:txBody>
      </p:sp>
      <p:sp>
        <p:nvSpPr>
          <p:cNvPr id="4" name="Date Placeholder 3">
            <a:extLst>
              <a:ext uri="{FF2B5EF4-FFF2-40B4-BE49-F238E27FC236}">
                <a16:creationId xmlns:a16="http://schemas.microsoft.com/office/drawing/2014/main" id="{A723710C-97A0-5B2C-BE96-A2918A112039}"/>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0032A68-4E12-6D3B-F9F4-97F8CAFA2CAC}"/>
              </a:ext>
            </a:extLst>
          </p:cNvPr>
          <p:cNvSpPr>
            <a:spLocks noGrp="1"/>
          </p:cNvSpPr>
          <p:nvPr>
            <p:ph type="sldNum" sz="quarter" idx="12"/>
          </p:nvPr>
        </p:nvSpPr>
        <p:spPr/>
        <p:txBody>
          <a:bodyPr/>
          <a:lstStyle/>
          <a:p>
            <a:fld id="{9EFCAA85-8796-4B17-9CA3-4CB18724EF60}" type="slidenum">
              <a:rPr lang="en-US" smtClean="0"/>
              <a:t>30</a:t>
            </a:fld>
            <a:endParaRPr lang="en-US"/>
          </a:p>
        </p:txBody>
      </p:sp>
      <p:sp>
        <p:nvSpPr>
          <p:cNvPr id="6" name="TextBox 5">
            <a:extLst>
              <a:ext uri="{FF2B5EF4-FFF2-40B4-BE49-F238E27FC236}">
                <a16:creationId xmlns:a16="http://schemas.microsoft.com/office/drawing/2014/main" id="{7309F635-03D0-6172-DD3F-51AD405CE1DD}"/>
              </a:ext>
            </a:extLst>
          </p:cNvPr>
          <p:cNvSpPr txBox="1"/>
          <p:nvPr/>
        </p:nvSpPr>
        <p:spPr>
          <a:xfrm>
            <a:off x="5634446" y="6354248"/>
            <a:ext cx="2708366" cy="369332"/>
          </a:xfrm>
          <a:prstGeom prst="rect">
            <a:avLst/>
          </a:prstGeom>
          <a:noFill/>
        </p:spPr>
        <p:txBody>
          <a:bodyPr wrap="square" rtlCol="0">
            <a:spAutoFit/>
          </a:bodyPr>
          <a:lstStyle/>
          <a:p>
            <a:r>
              <a:rPr lang="en-IN" sz="1800" dirty="0">
                <a:hlinkClick r:id="rId2"/>
              </a:rPr>
              <a:t>[1] LEHTOVAARA2007148</a:t>
            </a:r>
            <a:endParaRPr lang="en-US" dirty="0"/>
          </a:p>
        </p:txBody>
      </p:sp>
    </p:spTree>
    <p:extLst>
      <p:ext uri="{BB962C8B-B14F-4D97-AF65-F5344CB8AC3E}">
        <p14:creationId xmlns:p14="http://schemas.microsoft.com/office/powerpoint/2010/main" val="2767662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9725-C69B-41BE-D3CA-E2BCC181E761}"/>
              </a:ext>
            </a:extLst>
          </p:cNvPr>
          <p:cNvSpPr>
            <a:spLocks noGrp="1"/>
          </p:cNvSpPr>
          <p:nvPr>
            <p:ph type="title"/>
          </p:nvPr>
        </p:nvSpPr>
        <p:spPr/>
        <p:txBody>
          <a:bodyPr/>
          <a:lstStyle/>
          <a:p>
            <a:r>
              <a:rPr lang="en-IN" dirty="0"/>
              <a:t>Introduction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E8EA56-7A3F-B83F-AD10-F5D40B4FC2D1}"/>
                  </a:ext>
                </a:extLst>
              </p:cNvPr>
              <p:cNvSpPr>
                <a:spLocks noGrp="1"/>
              </p:cNvSpPr>
              <p:nvPr>
                <p:ph idx="1"/>
              </p:nvPr>
            </p:nvSpPr>
            <p:spPr/>
            <p:txBody>
              <a:bodyPr>
                <a:normAutofit fontScale="92500" lnSpcReduction="20000"/>
              </a:bodyPr>
              <a:lstStyle/>
              <a:p>
                <a:r>
                  <a:rPr lang="en-IN" dirty="0"/>
                  <a:t>Solving –electron in helium numerically – need for a systematic study of fast methods for diagonalizing matrices (Hamiltonians) that originate from three dimensional linear and non-linear Schrodinger equations.</a:t>
                </a:r>
              </a:p>
              <a:p>
                <a:r>
                  <a:rPr lang="en-IN" dirty="0"/>
                  <a:t>Gaussian type basis set non sufficiently flexible for producing accurate results – hence necessary to solve problem using less restrictive grid basis.</a:t>
                </a:r>
              </a:p>
              <a:p>
                <a:r>
                  <a:rPr lang="en-IN" dirty="0"/>
                  <a:t>In 3D size of Hamiltonian matrix grows as a function of number of spatial points – (thus present case spatial grid size </a:t>
                </a:r>
                <a14:m>
                  <m:oMath xmlns:m="http://schemas.openxmlformats.org/officeDocument/2006/math">
                    <m:r>
                      <a:rPr lang="en-IN" b="0" i="1" smtClean="0">
                        <a:latin typeface="Cambria Math" panose="02040503050406030204" pitchFamily="18" charset="0"/>
                      </a:rPr>
                      <m:t>512×512×512</m:t>
                    </m:r>
                  </m:oMath>
                </a14:m>
                <a:r>
                  <a:rPr lang="en-US" dirty="0"/>
                  <a:t> only iterative methods, </a:t>
                </a:r>
                <a:r>
                  <a:rPr lang="en-US" dirty="0" err="1"/>
                  <a:t>lanczos</a:t>
                </a:r>
                <a:r>
                  <a:rPr lang="en-US" dirty="0"/>
                  <a:t> method (implemented in ARPACK package) and imaginary time propagation method with 2</a:t>
                </a:r>
                <a:r>
                  <a:rPr lang="en-US" baseline="30000" dirty="0"/>
                  <a:t>nd</a:t>
                </a:r>
                <a:r>
                  <a:rPr lang="en-US" dirty="0"/>
                  <a:t> and 4</a:t>
                </a:r>
                <a:r>
                  <a:rPr lang="en-US" baseline="30000" dirty="0"/>
                  <a:t>th</a:t>
                </a:r>
                <a:r>
                  <a:rPr lang="en-US" dirty="0"/>
                  <a:t> order time propagators. </a:t>
                </a:r>
              </a:p>
            </p:txBody>
          </p:sp>
        </mc:Choice>
        <mc:Fallback xmlns="">
          <p:sp>
            <p:nvSpPr>
              <p:cNvPr id="3" name="Content Placeholder 2">
                <a:extLst>
                  <a:ext uri="{FF2B5EF4-FFF2-40B4-BE49-F238E27FC236}">
                    <a16:creationId xmlns:a16="http://schemas.microsoft.com/office/drawing/2014/main" id="{8EE8EA56-7A3F-B83F-AD10-F5D40B4FC2D1}"/>
                  </a:ext>
                </a:extLst>
              </p:cNvPr>
              <p:cNvSpPr>
                <a:spLocks noGrp="1" noRot="1" noChangeAspect="1" noMove="1" noResize="1" noEditPoints="1" noAdjustHandles="1" noChangeArrowheads="1" noChangeShapeType="1" noTextEdit="1"/>
              </p:cNvSpPr>
              <p:nvPr>
                <p:ph idx="1"/>
              </p:nvPr>
            </p:nvSpPr>
            <p:spPr>
              <a:blipFill>
                <a:blip r:embed="rId2"/>
                <a:stretch>
                  <a:fillRect l="-1159" t="-3360" r="-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6EBACC-E216-7DF1-C611-48EA52165B32}"/>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CB46CE79-51B4-4F2E-00E8-6B4F78BD6B1F}"/>
              </a:ext>
            </a:extLst>
          </p:cNvPr>
          <p:cNvSpPr>
            <a:spLocks noGrp="1"/>
          </p:cNvSpPr>
          <p:nvPr>
            <p:ph type="sldNum" sz="quarter" idx="12"/>
          </p:nvPr>
        </p:nvSpPr>
        <p:spPr/>
        <p:txBody>
          <a:bodyPr/>
          <a:lstStyle/>
          <a:p>
            <a:fld id="{9EFCAA85-8796-4B17-9CA3-4CB18724EF60}" type="slidenum">
              <a:rPr lang="en-US" smtClean="0"/>
              <a:t>31</a:t>
            </a:fld>
            <a:endParaRPr lang="en-US"/>
          </a:p>
        </p:txBody>
      </p:sp>
    </p:spTree>
    <p:extLst>
      <p:ext uri="{BB962C8B-B14F-4D97-AF65-F5344CB8AC3E}">
        <p14:creationId xmlns:p14="http://schemas.microsoft.com/office/powerpoint/2010/main" val="604407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67CD-FD9E-4ED1-5430-2770ACFA9C5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86DF25-AE76-3BB6-F7D3-353941463FB9}"/>
              </a:ext>
            </a:extLst>
          </p:cNvPr>
          <p:cNvSpPr>
            <a:spLocks noGrp="1"/>
          </p:cNvSpPr>
          <p:nvPr>
            <p:ph idx="1"/>
          </p:nvPr>
        </p:nvSpPr>
        <p:spPr/>
        <p:txBody>
          <a:bodyPr>
            <a:normAutofit lnSpcReduction="10000"/>
          </a:bodyPr>
          <a:lstStyle/>
          <a:p>
            <a:r>
              <a:rPr lang="en-IN" dirty="0" err="1"/>
              <a:t>Lanczos</a:t>
            </a:r>
            <a:r>
              <a:rPr lang="en-IN" dirty="0"/>
              <a:t> method used as a reference. </a:t>
            </a:r>
          </a:p>
          <a:p>
            <a:r>
              <a:rPr lang="en-IN" dirty="0"/>
              <a:t>ITP – a key element in Monte-Carlo based approaches.</a:t>
            </a:r>
          </a:p>
          <a:p>
            <a:r>
              <a:rPr lang="en-IN" dirty="0"/>
              <a:t>ITP – implemented in 3D using operator splitting technique – Splitting of Kinetic and potential parts in </a:t>
            </a:r>
            <a:r>
              <a:rPr lang="en-IN" dirty="0" err="1"/>
              <a:t>Schordinger</a:t>
            </a:r>
            <a:r>
              <a:rPr lang="en-IN" dirty="0"/>
              <a:t> Equation involves an error that</a:t>
            </a:r>
            <a:r>
              <a:rPr lang="en-IN" b="1" dirty="0"/>
              <a:t> is proportional to the power of the time step and depends on the accuracy of splitting scheme.</a:t>
            </a:r>
          </a:p>
          <a:p>
            <a:r>
              <a:rPr lang="en-IN" dirty="0"/>
              <a:t>With a given splitting scheme , the exponential operators must be propagated over shorter time steps. This can be carried out </a:t>
            </a:r>
            <a:r>
              <a:rPr lang="en-IN" dirty="0" err="1"/>
              <a:t>convinently</a:t>
            </a:r>
            <a:endParaRPr lang="en-US" dirty="0"/>
          </a:p>
        </p:txBody>
      </p:sp>
      <p:sp>
        <p:nvSpPr>
          <p:cNvPr id="4" name="Date Placeholder 3">
            <a:extLst>
              <a:ext uri="{FF2B5EF4-FFF2-40B4-BE49-F238E27FC236}">
                <a16:creationId xmlns:a16="http://schemas.microsoft.com/office/drawing/2014/main" id="{5A741A5A-5F1E-1413-B0D2-580B344B47E6}"/>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43A943C2-4D65-290A-9C26-B8141D3E64B3}"/>
              </a:ext>
            </a:extLst>
          </p:cNvPr>
          <p:cNvSpPr>
            <a:spLocks noGrp="1"/>
          </p:cNvSpPr>
          <p:nvPr>
            <p:ph type="sldNum" sz="quarter" idx="12"/>
          </p:nvPr>
        </p:nvSpPr>
        <p:spPr/>
        <p:txBody>
          <a:bodyPr/>
          <a:lstStyle/>
          <a:p>
            <a:fld id="{9EFCAA85-8796-4B17-9CA3-4CB18724EF60}" type="slidenum">
              <a:rPr lang="en-US" smtClean="0"/>
              <a:t>32</a:t>
            </a:fld>
            <a:endParaRPr lang="en-US"/>
          </a:p>
        </p:txBody>
      </p:sp>
    </p:spTree>
    <p:extLst>
      <p:ext uri="{BB962C8B-B14F-4D97-AF65-F5344CB8AC3E}">
        <p14:creationId xmlns:p14="http://schemas.microsoft.com/office/powerpoint/2010/main" val="2506930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1E88-0CDE-12CB-DCC1-7807B778B51C}"/>
              </a:ext>
            </a:extLst>
          </p:cNvPr>
          <p:cNvSpPr>
            <a:spLocks noGrp="1"/>
          </p:cNvSpPr>
          <p:nvPr>
            <p:ph type="title"/>
          </p:nvPr>
        </p:nvSpPr>
        <p:spPr/>
        <p:txBody>
          <a:bodyPr/>
          <a:lstStyle/>
          <a:p>
            <a:r>
              <a:rPr lang="en-IN" dirty="0"/>
              <a:t>Postulates of Quantum Mechanics</a:t>
            </a:r>
            <a:endParaRPr lang="en-US" dirty="0"/>
          </a:p>
        </p:txBody>
      </p:sp>
      <p:sp>
        <p:nvSpPr>
          <p:cNvPr id="3" name="Text Placeholder 2">
            <a:extLst>
              <a:ext uri="{FF2B5EF4-FFF2-40B4-BE49-F238E27FC236}">
                <a16:creationId xmlns:a16="http://schemas.microsoft.com/office/drawing/2014/main" id="{F2317B0F-7FEB-4231-1C96-D6B6E709C649}"/>
              </a:ext>
            </a:extLst>
          </p:cNvPr>
          <p:cNvSpPr>
            <a:spLocks noGrp="1"/>
          </p:cNvSpPr>
          <p:nvPr>
            <p:ph type="body" idx="1"/>
          </p:nvPr>
        </p:nvSpPr>
        <p:spPr/>
        <p:txBody>
          <a:bodyPr>
            <a:normAutofit fontScale="92500" lnSpcReduction="10000"/>
          </a:bodyPr>
          <a:lstStyle/>
          <a:p>
            <a:r>
              <a:rPr lang="en-IN" dirty="0"/>
              <a:t>Quantum Computation and Information</a:t>
            </a:r>
          </a:p>
          <a:p>
            <a:r>
              <a:rPr lang="en-IN" dirty="0"/>
              <a:t>Assuming that the reader has knowledge of vectors, linear vector space, bases, dimension, linear independence and orthonormal vectors, Hermitian matrix, Unitary matrix, Complex Numbers.</a:t>
            </a:r>
            <a:endParaRPr lang="en-US" dirty="0"/>
          </a:p>
        </p:txBody>
      </p:sp>
      <p:sp>
        <p:nvSpPr>
          <p:cNvPr id="4" name="Date Placeholder 3">
            <a:extLst>
              <a:ext uri="{FF2B5EF4-FFF2-40B4-BE49-F238E27FC236}">
                <a16:creationId xmlns:a16="http://schemas.microsoft.com/office/drawing/2014/main" id="{D392ADC3-BFC3-D62F-7003-5D9A2A5D56FB}"/>
              </a:ext>
            </a:extLst>
          </p:cNvPr>
          <p:cNvSpPr>
            <a:spLocks noGrp="1"/>
          </p:cNvSpPr>
          <p:nvPr>
            <p:ph type="dt" sz="half" idx="10"/>
          </p:nvPr>
        </p:nvSpPr>
        <p:spPr/>
        <p:txBody>
          <a:bodyPr/>
          <a:lstStyle/>
          <a:p>
            <a:fld id="{C043A2E4-E413-42F4-B6D3-CFEB1D9887B1}" type="datetime1">
              <a:rPr lang="en-US" smtClean="0"/>
              <a:t>3/8/2024</a:t>
            </a:fld>
            <a:endParaRPr lang="en-US"/>
          </a:p>
        </p:txBody>
      </p:sp>
      <p:sp>
        <p:nvSpPr>
          <p:cNvPr id="5" name="Slide Number Placeholder 4">
            <a:extLst>
              <a:ext uri="{FF2B5EF4-FFF2-40B4-BE49-F238E27FC236}">
                <a16:creationId xmlns:a16="http://schemas.microsoft.com/office/drawing/2014/main" id="{81F03A7A-7450-102A-A4E1-C1C4A22DBA84}"/>
              </a:ext>
            </a:extLst>
          </p:cNvPr>
          <p:cNvSpPr>
            <a:spLocks noGrp="1"/>
          </p:cNvSpPr>
          <p:nvPr>
            <p:ph type="sldNum" sz="quarter" idx="12"/>
          </p:nvPr>
        </p:nvSpPr>
        <p:spPr/>
        <p:txBody>
          <a:bodyPr/>
          <a:lstStyle/>
          <a:p>
            <a:fld id="{9EFCAA85-8796-4B17-9CA3-4CB18724EF60}" type="slidenum">
              <a:rPr lang="en-US" smtClean="0"/>
              <a:t>33</a:t>
            </a:fld>
            <a:endParaRPr lang="en-US"/>
          </a:p>
        </p:txBody>
      </p:sp>
    </p:spTree>
    <p:extLst>
      <p:ext uri="{BB962C8B-B14F-4D97-AF65-F5344CB8AC3E}">
        <p14:creationId xmlns:p14="http://schemas.microsoft.com/office/powerpoint/2010/main" val="755016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243ADC3-9F3A-5C44-3516-5AF6ABC823FD}"/>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5545C478-DE94-60D9-00E1-D952A2708B70}"/>
              </a:ext>
            </a:extLst>
          </p:cNvPr>
          <p:cNvSpPr>
            <a:spLocks noGrp="1"/>
          </p:cNvSpPr>
          <p:nvPr>
            <p:ph type="sldNum" sz="quarter" idx="12"/>
          </p:nvPr>
        </p:nvSpPr>
        <p:spPr/>
        <p:txBody>
          <a:bodyPr/>
          <a:lstStyle/>
          <a:p>
            <a:fld id="{9EFCAA85-8796-4B17-9CA3-4CB18724EF60}" type="slidenum">
              <a:rPr lang="en-US" smtClean="0"/>
              <a:t>34</a:t>
            </a:fld>
            <a:endParaRPr lang="en-US"/>
          </a:p>
        </p:txBody>
      </p:sp>
      <p:pic>
        <p:nvPicPr>
          <p:cNvPr id="6" name="Picture 5">
            <a:extLst>
              <a:ext uri="{FF2B5EF4-FFF2-40B4-BE49-F238E27FC236}">
                <a16:creationId xmlns:a16="http://schemas.microsoft.com/office/drawing/2014/main" id="{8315806A-49FC-889C-BDE1-A9F981A1BFC4}"/>
              </a:ext>
            </a:extLst>
          </p:cNvPr>
          <p:cNvPicPr>
            <a:picLocks noChangeAspect="1"/>
          </p:cNvPicPr>
          <p:nvPr/>
        </p:nvPicPr>
        <p:blipFill>
          <a:blip r:embed="rId2"/>
          <a:stretch>
            <a:fillRect/>
          </a:stretch>
        </p:blipFill>
        <p:spPr>
          <a:xfrm>
            <a:off x="168048" y="322218"/>
            <a:ext cx="8807903" cy="6474822"/>
          </a:xfrm>
          <a:prstGeom prst="rect">
            <a:avLst/>
          </a:prstGeom>
        </p:spPr>
      </p:pic>
    </p:spTree>
    <p:extLst>
      <p:ext uri="{BB962C8B-B14F-4D97-AF65-F5344CB8AC3E}">
        <p14:creationId xmlns:p14="http://schemas.microsoft.com/office/powerpoint/2010/main" val="729577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ED827F-5B37-D0D1-FDE4-4023386B8CAC}"/>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4E66832D-9380-D659-F4AF-6FB85600375A}"/>
              </a:ext>
            </a:extLst>
          </p:cNvPr>
          <p:cNvSpPr>
            <a:spLocks noGrp="1"/>
          </p:cNvSpPr>
          <p:nvPr>
            <p:ph type="sldNum" sz="quarter" idx="12"/>
          </p:nvPr>
        </p:nvSpPr>
        <p:spPr/>
        <p:txBody>
          <a:bodyPr/>
          <a:lstStyle/>
          <a:p>
            <a:fld id="{9EFCAA85-8796-4B17-9CA3-4CB18724EF60}" type="slidenum">
              <a:rPr lang="en-US" smtClean="0"/>
              <a:t>35</a:t>
            </a:fld>
            <a:endParaRPr lang="en-US"/>
          </a:p>
        </p:txBody>
      </p:sp>
      <p:pic>
        <p:nvPicPr>
          <p:cNvPr id="6" name="Picture 5">
            <a:extLst>
              <a:ext uri="{FF2B5EF4-FFF2-40B4-BE49-F238E27FC236}">
                <a16:creationId xmlns:a16="http://schemas.microsoft.com/office/drawing/2014/main" id="{2C31F09B-D8DE-A0C2-AF7C-D24C306C8F84}"/>
              </a:ext>
            </a:extLst>
          </p:cNvPr>
          <p:cNvPicPr>
            <a:picLocks noChangeAspect="1"/>
          </p:cNvPicPr>
          <p:nvPr/>
        </p:nvPicPr>
        <p:blipFill>
          <a:blip r:embed="rId2"/>
          <a:stretch>
            <a:fillRect/>
          </a:stretch>
        </p:blipFill>
        <p:spPr>
          <a:xfrm>
            <a:off x="0" y="384000"/>
            <a:ext cx="7229641" cy="4815017"/>
          </a:xfrm>
          <a:prstGeom prst="rect">
            <a:avLst/>
          </a:prstGeom>
        </p:spPr>
      </p:pic>
      <p:sp>
        <p:nvSpPr>
          <p:cNvPr id="7" name="TextBox 6">
            <a:extLst>
              <a:ext uri="{FF2B5EF4-FFF2-40B4-BE49-F238E27FC236}">
                <a16:creationId xmlns:a16="http://schemas.microsoft.com/office/drawing/2014/main" id="{014E8488-7430-49D3-1BD3-5B497E870C7E}"/>
              </a:ext>
            </a:extLst>
          </p:cNvPr>
          <p:cNvSpPr txBox="1"/>
          <p:nvPr/>
        </p:nvSpPr>
        <p:spPr>
          <a:xfrm>
            <a:off x="104503" y="5445278"/>
            <a:ext cx="809394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Non – orthogonal states cannot be perfectly distinguishable in Quantum Mechanics.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040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2D92-1ED4-3CAC-FDD2-D0AB5405BA5A}"/>
              </a:ext>
            </a:extLst>
          </p:cNvPr>
          <p:cNvSpPr>
            <a:spLocks noGrp="1"/>
          </p:cNvSpPr>
          <p:nvPr>
            <p:ph type="title"/>
          </p:nvPr>
        </p:nvSpPr>
        <p:spPr/>
        <p:txBody>
          <a:bodyPr/>
          <a:lstStyle/>
          <a:p>
            <a:r>
              <a:rPr lang="en-IN" dirty="0"/>
              <a:t>Postulate 1: State Vector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DEDDAB-26C8-F38B-5468-EA3C8F06B951}"/>
                  </a:ext>
                </a:extLst>
              </p:cNvPr>
              <p:cNvSpPr>
                <a:spLocks noGrp="1"/>
              </p:cNvSpPr>
              <p:nvPr>
                <p:ph idx="1"/>
              </p:nvPr>
            </p:nvSpPr>
            <p:spPr>
              <a:xfrm>
                <a:off x="628650" y="1733721"/>
                <a:ext cx="7886700" cy="4622630"/>
              </a:xfrm>
            </p:spPr>
            <p:txBody>
              <a:bodyPr>
                <a:normAutofit fontScale="85000" lnSpcReduction="20000"/>
              </a:bodyPr>
              <a:lstStyle/>
              <a:p>
                <a:r>
                  <a:rPr lang="en-IN" dirty="0"/>
                  <a:t>State of a Quantum system is given by </a:t>
                </a:r>
                <a:r>
                  <a:rPr lang="en-IN" dirty="0" err="1"/>
                  <a:t>ket</a:t>
                </a:r>
                <a:r>
                  <a:rPr lang="en-IN"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dirty="0"/>
                  <a:t> (state vector) in Hilbert Space (here, finite dimensional complex linear vector space).</a:t>
                </a:r>
              </a:p>
              <a:p>
                <a:r>
                  <a:rPr lang="en-US" dirty="0"/>
                  <a:t>Example the state of a Two-level Quantum System is given by a Qubit (photon, electron…).</a:t>
                </a:r>
              </a:p>
              <a:p>
                <a:pPr marL="0" indent="0">
                  <a:buNone/>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r>
                        <a:rPr lang="en-IN" b="0" i="0" smtClean="0">
                          <a:latin typeface="Cambria Math" panose="02040503050406030204" pitchFamily="18" charset="0"/>
                        </a:rPr>
                        <m:t>=</m:t>
                      </m:r>
                      <m:r>
                        <m:rPr>
                          <m:sty m:val="p"/>
                        </m:rPr>
                        <a:rPr lang="en-IN" b="0" i="0"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𝑥</m:t>
                      </m:r>
                      <m:r>
                        <a:rPr lang="en-IN" i="1">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𝑦</m:t>
                      </m:r>
                      <m:r>
                        <a:rPr lang="en-IN" i="1">
                          <a:latin typeface="Cambria Math" panose="02040503050406030204" pitchFamily="18" charset="0"/>
                        </a:rPr>
                        <m:t>⟩</m:t>
                      </m:r>
                    </m:oMath>
                  </m:oMathPara>
                </a14:m>
                <a:endParaRPr lang="en-US" dirty="0"/>
              </a:p>
              <a:p>
                <a:pPr marL="0" indent="0">
                  <a:buNone/>
                </a:pPr>
                <a:r>
                  <a:rPr lang="en-US" dirty="0"/>
                  <a:t>Satisfying,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𝑎</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𝑏</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=1.</m:t>
                    </m:r>
                  </m:oMath>
                </a14:m>
                <a:r>
                  <a:rPr lang="en-IN" sz="2800" b="0" dirty="0">
                    <a:latin typeface="Times New Roman" panose="02020603050405020304" pitchFamily="18" charset="0"/>
                    <a:cs typeface="Times New Roman" panose="02020603050405020304" pitchFamily="18" charset="0"/>
                  </a:rPr>
                  <a:t> (Normalizing Condition). </a:t>
                </a:r>
                <a:r>
                  <a:rPr lang="en-IN" dirty="0">
                    <a:latin typeface="Times New Roman" panose="02020603050405020304" pitchFamily="18" charset="0"/>
                    <a:cs typeface="Times New Roman" panose="02020603050405020304" pitchFamily="18" charset="0"/>
                  </a:rPr>
                  <a:t>Here, a and b are called amplitudes.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𝑎</m:t>
                    </m:r>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𝑏</m:t>
                    </m:r>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ℂ</m:t>
                    </m:r>
                  </m:oMath>
                </a14:m>
                <a:r>
                  <a:rPr lang="en-IN" sz="2800" b="0" dirty="0">
                    <a:latin typeface="Times New Roman" panose="02020603050405020304" pitchFamily="18" charset="0"/>
                    <a:cs typeface="Times New Roman" panose="02020603050405020304" pitchFamily="18" charset="0"/>
                  </a:rPr>
                  <a:t> (Complex Vector Space i</a:t>
                </a:r>
                <a:r>
                  <a:rPr lang="en-IN" dirty="0">
                    <a:latin typeface="Times New Roman" panose="02020603050405020304" pitchFamily="18" charset="0"/>
                    <a:cs typeface="Times New Roman" panose="02020603050405020304" pitchFamily="18" charset="0"/>
                  </a:rPr>
                  <a:t>.e. Complex Field</a:t>
                </a:r>
                <a:r>
                  <a:rPr lang="en-IN" sz="2800" b="0" dirty="0">
                    <a:latin typeface="Times New Roman" panose="02020603050405020304" pitchFamily="18" charset="0"/>
                    <a:cs typeface="Times New Roman" panose="02020603050405020304" pitchFamily="18" charset="0"/>
                  </a:rPr>
                  <a:t>)</a:t>
                </a:r>
              </a:p>
              <a:p>
                <a:pPr marL="0" indent="0">
                  <a:buNone/>
                </a:pPr>
                <a:r>
                  <a:rPr lang="en-US" dirty="0"/>
                  <a:t>And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dirty="0"/>
                  <a:t> and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oMath>
                </a14:m>
                <a:r>
                  <a:rPr lang="en-US" dirty="0"/>
                  <a:t> are orthonormal vectors in the Hilbert Space. By default, we use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|1⟩</m:t>
                    </m:r>
                  </m:oMath>
                </a14:m>
                <a:r>
                  <a:rPr lang="en-US" dirty="0"/>
                  <a:t> as the orthonormal bases.</a:t>
                </a:r>
              </a:p>
              <a:p>
                <a:pPr marL="0" indent="0">
                  <a:buNone/>
                </a:pPr>
                <a:r>
                  <a:rPr lang="en-US" dirty="0"/>
                  <a:t>Note: </a:t>
                </a:r>
                <a:r>
                  <a:rPr lang="en-US" dirty="0" err="1"/>
                  <a:t>kets</a:t>
                </a:r>
                <a:r>
                  <a:rPr lang="en-US" dirty="0"/>
                  <a:t> in Hilbert Space could be used to represent infinite dimensional entities like a function f(x) as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oMath>
                </a14:m>
                <a:r>
                  <a:rPr lang="en-US" dirty="0"/>
                  <a:t> or finite dimensional quantities like </a:t>
                </a:r>
                <a14:m>
                  <m:oMath xmlns:m="http://schemas.openxmlformats.org/officeDocument/2006/math">
                    <m:r>
                      <a:rPr lang="en-IN" b="0" i="1" smtClean="0">
                        <a:latin typeface="Cambria Math" panose="02040503050406030204" pitchFamily="18" charset="0"/>
                      </a:rPr>
                      <m:t>2×2</m:t>
                    </m:r>
                  </m:oMath>
                </a14:m>
                <a:r>
                  <a:rPr lang="en-US" dirty="0"/>
                  <a:t> matrices. (forms a vector space).</a:t>
                </a:r>
              </a:p>
            </p:txBody>
          </p:sp>
        </mc:Choice>
        <mc:Fallback xmlns="">
          <p:sp>
            <p:nvSpPr>
              <p:cNvPr id="3" name="Content Placeholder 2">
                <a:extLst>
                  <a:ext uri="{FF2B5EF4-FFF2-40B4-BE49-F238E27FC236}">
                    <a16:creationId xmlns:a16="http://schemas.microsoft.com/office/drawing/2014/main" id="{88DEDDAB-26C8-F38B-5468-EA3C8F06B951}"/>
                  </a:ext>
                </a:extLst>
              </p:cNvPr>
              <p:cNvSpPr>
                <a:spLocks noGrp="1" noRot="1" noChangeAspect="1" noMove="1" noResize="1" noEditPoints="1" noAdjustHandles="1" noChangeArrowheads="1" noChangeShapeType="1" noTextEdit="1"/>
              </p:cNvSpPr>
              <p:nvPr>
                <p:ph idx="1"/>
              </p:nvPr>
            </p:nvSpPr>
            <p:spPr>
              <a:xfrm>
                <a:off x="628650" y="1733721"/>
                <a:ext cx="7886700" cy="4622630"/>
              </a:xfrm>
              <a:blipFill>
                <a:blip r:embed="rId2"/>
                <a:stretch>
                  <a:fillRect l="-1159" t="-3030" r="-696" b="-9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9833D70-CDDB-84A8-8FB8-D6717E932592}"/>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2A00A9B0-DC8A-73FA-5575-282CE95154A1}"/>
              </a:ext>
            </a:extLst>
          </p:cNvPr>
          <p:cNvSpPr>
            <a:spLocks noGrp="1"/>
          </p:cNvSpPr>
          <p:nvPr>
            <p:ph type="sldNum" sz="quarter" idx="12"/>
          </p:nvPr>
        </p:nvSpPr>
        <p:spPr/>
        <p:txBody>
          <a:bodyPr/>
          <a:lstStyle/>
          <a:p>
            <a:fld id="{9EFCAA85-8796-4B17-9CA3-4CB18724EF60}" type="slidenum">
              <a:rPr lang="en-US" smtClean="0"/>
              <a:t>36</a:t>
            </a:fld>
            <a:endParaRPr lang="en-US"/>
          </a:p>
        </p:txBody>
      </p:sp>
    </p:spTree>
    <p:extLst>
      <p:ext uri="{BB962C8B-B14F-4D97-AF65-F5344CB8AC3E}">
        <p14:creationId xmlns:p14="http://schemas.microsoft.com/office/powerpoint/2010/main" val="1002453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442C95-2E7C-D409-7B68-4DA958E337E6}"/>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1B6E25CD-841A-C1C5-4C07-F844A6661AD0}"/>
              </a:ext>
            </a:extLst>
          </p:cNvPr>
          <p:cNvSpPr>
            <a:spLocks noGrp="1"/>
          </p:cNvSpPr>
          <p:nvPr>
            <p:ph type="sldNum" sz="quarter" idx="12"/>
          </p:nvPr>
        </p:nvSpPr>
        <p:spPr/>
        <p:txBody>
          <a:bodyPr/>
          <a:lstStyle/>
          <a:p>
            <a:fld id="{9EFCAA85-8796-4B17-9CA3-4CB18724EF60}" type="slidenum">
              <a:rPr lang="en-US" smtClean="0"/>
              <a:t>37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5FD8A4-9498-5D63-8F64-AEFCBDF4633F}"/>
                  </a:ext>
                </a:extLst>
              </p:cNvPr>
              <p:cNvSpPr txBox="1"/>
              <p:nvPr/>
            </p:nvSpPr>
            <p:spPr>
              <a:xfrm>
                <a:off x="628650" y="340831"/>
                <a:ext cx="7886699" cy="651716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Here, the vectors </a:t>
                </a:r>
                <a14:m>
                  <m:oMath xmlns:m="http://schemas.openxmlformats.org/officeDocument/2006/math">
                    <m:r>
                      <a:rPr lang="en-IN" sz="2800" b="0" i="1" smtClean="0">
                        <a:latin typeface="Cambria Math" panose="02040503050406030204" pitchFamily="18" charset="0"/>
                        <a:cs typeface="Times New Roman" panose="02020603050405020304" pitchFamily="18" charset="0"/>
                      </a:rPr>
                      <m:t>|0⟩</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IN" sz="2800" b="0" i="1" smtClean="0">
                        <a:latin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in Matrix formulation are given as following:</a:t>
                </a: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0</m:t>
                          </m:r>
                        </m:e>
                      </m:d>
                      <m:r>
                        <a:rPr lang="en-IN" sz="2800" b="0" i="1" smtClean="0">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0</m:t>
                                </m:r>
                              </m:e>
                            </m:mr>
                          </m:m>
                        </m:e>
                      </m:d>
                      <m:r>
                        <a:rPr lang="en-IN" sz="2800" b="0" i="1" smtClean="0">
                          <a:latin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cs typeface="Times New Roman" panose="02020603050405020304" pitchFamily="18" charset="0"/>
                        </a:rPr>
                        <m:t>𝑎𝑛𝑑</m:t>
                      </m:r>
                      <m:r>
                        <a:rPr lang="en-IN" sz="2800" b="0" i="1" smtClean="0">
                          <a:latin typeface="Cambria Math" panose="02040503050406030204" pitchFamily="18" charset="0"/>
                          <a:cs typeface="Times New Roman" panose="02020603050405020304" pitchFamily="18" charset="0"/>
                        </a:rPr>
                        <m:t> </m:t>
                      </m:r>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1</m:t>
                          </m:r>
                        </m:e>
                      </m:d>
                      <m:r>
                        <a:rPr lang="en-IN" sz="2800" b="0" i="1" smtClean="0">
                          <a:latin typeface="Cambria Math" panose="02040503050406030204" pitchFamily="18" charset="0"/>
                          <a:cs typeface="Times New Roman" panose="02020603050405020304" pitchFamily="18" charset="0"/>
                        </a:rPr>
                        <m:t>=</m:t>
                      </m:r>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0</m:t>
                                </m:r>
                              </m:e>
                            </m:mr>
                            <m:mr>
                              <m:e>
                                <m:r>
                                  <a:rPr lang="en-IN" sz="2800" b="0" i="1" smtClean="0">
                                    <a:latin typeface="Cambria Math" panose="02040503050406030204" pitchFamily="18" charset="0"/>
                                    <a:cs typeface="Times New Roman" panose="02020603050405020304" pitchFamily="18" charset="0"/>
                                  </a:rPr>
                                  <m:t>1</m:t>
                                </m:r>
                              </m:e>
                            </m:mr>
                          </m:m>
                        </m:e>
                      </m:d>
                    </m:oMath>
                  </m:oMathPara>
                </a14:m>
                <a:endParaRPr lang="en-IN" sz="2800" b="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Thus satisfies the orthonormal vectors criteria. This is called Standard Basis/ Computational Basis. </a:t>
                </a:r>
              </a:p>
              <a:p>
                <a:r>
                  <a:rPr lang="en-US" sz="2800" dirty="0">
                    <a:latin typeface="Times New Roman" panose="02020603050405020304" pitchFamily="18" charset="0"/>
                    <a:cs typeface="Times New Roman" panose="02020603050405020304" pitchFamily="18" charset="0"/>
                  </a:rPr>
                  <a:t>Similarly, some other orthonormal bases frequently used are Diagonal Bases:</a:t>
                </a:r>
              </a:p>
              <a:p>
                <a:r>
                  <a:rPr lang="en-US" sz="2800" dirty="0">
                    <a:latin typeface="Times New Roman" panose="02020603050405020304" pitchFamily="18" charset="0"/>
                    <a:cs typeface="Times New Roman" panose="02020603050405020304" pitchFamily="18" charset="0"/>
                  </a:rPr>
                  <a:t>X Diagonal Bases:</a:t>
                </a: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m:t>
                          </m:r>
                        </m:e>
                      </m:d>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ad>
                            <m:radPr>
                              <m:degHide m:val="on"/>
                              <m:ctrlPr>
                                <a:rPr lang="en-IN" sz="2800" b="0" i="1" smtClean="0">
                                  <a:latin typeface="Cambria Math" panose="02040503050406030204" pitchFamily="18" charset="0"/>
                                  <a:cs typeface="Times New Roman" panose="02020603050405020304" pitchFamily="18" charset="0"/>
                                </a:rPr>
                              </m:ctrlPr>
                            </m:radPr>
                            <m:deg/>
                            <m:e>
                              <m:r>
                                <a:rPr lang="en-IN" sz="2800" b="0" i="1" smtClean="0">
                                  <a:latin typeface="Cambria Math" panose="02040503050406030204" pitchFamily="18" charset="0"/>
                                  <a:cs typeface="Times New Roman" panose="02020603050405020304" pitchFamily="18" charset="0"/>
                                </a:rPr>
                                <m:t>2</m:t>
                              </m:r>
                            </m:e>
                          </m:rad>
                        </m:den>
                      </m:f>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1</m:t>
                                </m:r>
                              </m:e>
                            </m:mr>
                          </m:m>
                        </m:e>
                      </m:d>
                      <m:r>
                        <a:rPr lang="en-IN" sz="2800" b="0" i="1" smtClean="0">
                          <a:latin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cs typeface="Times New Roman" panose="02020603050405020304" pitchFamily="18" charset="0"/>
                        </a:rPr>
                        <m:t>𝑎𝑛𝑑</m:t>
                      </m:r>
                      <m:r>
                        <a:rPr lang="en-IN" sz="2800" b="0" i="1" smtClean="0">
                          <a:latin typeface="Cambria Math" panose="02040503050406030204" pitchFamily="18" charset="0"/>
                          <a:cs typeface="Times New Roman" panose="02020603050405020304" pitchFamily="18" charset="0"/>
                        </a:rPr>
                        <m:t> </m:t>
                      </m:r>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m:t>
                          </m:r>
                        </m:e>
                      </m:d>
                      <m:r>
                        <a:rPr lang="en-IN" sz="2800" b="0" i="1" smtClean="0">
                          <a:latin typeface="Cambria Math" panose="02040503050406030204" pitchFamily="18" charset="0"/>
                          <a:cs typeface="Times New Roman" panose="02020603050405020304" pitchFamily="18" charset="0"/>
                        </a:rPr>
                        <m:t>=</m:t>
                      </m:r>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1</m:t>
                          </m:r>
                        </m:num>
                        <m:den>
                          <m:rad>
                            <m:radPr>
                              <m:degHide m:val="on"/>
                              <m:ctrlPr>
                                <a:rPr lang="en-IN" sz="2800" b="0" i="1" smtClean="0">
                                  <a:latin typeface="Cambria Math" panose="02040503050406030204" pitchFamily="18" charset="0"/>
                                  <a:cs typeface="Times New Roman" panose="02020603050405020304" pitchFamily="18" charset="0"/>
                                </a:rPr>
                              </m:ctrlPr>
                            </m:radPr>
                            <m:deg/>
                            <m:e>
                              <m:r>
                                <a:rPr lang="en-IN" sz="2800" b="0" i="1" smtClean="0">
                                  <a:latin typeface="Cambria Math" panose="02040503050406030204" pitchFamily="18" charset="0"/>
                                  <a:cs typeface="Times New Roman" panose="02020603050405020304" pitchFamily="18" charset="0"/>
                                </a:rPr>
                                <m:t>2</m:t>
                              </m:r>
                            </m:e>
                          </m:rad>
                        </m:den>
                      </m:f>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r>
                                  <m:rPr>
                                    <m:brk m:alnAt="7"/>
                                  </m:rPr>
                                  <a:rPr lang="en-IN" sz="2800" b="0" i="1" smtClean="0">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−1</m:t>
                                </m:r>
                              </m:e>
                            </m:mr>
                          </m:m>
                        </m:e>
                      </m:d>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Y Diagonal Bases: </a:t>
                </a: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𝑖</m:t>
                          </m:r>
                        </m:e>
                      </m:d>
                      <m:r>
                        <a:rPr lang="en-IN" sz="2800" b="0" i="1" smtClean="0">
                          <a:latin typeface="Cambria Math" panose="02040503050406030204" pitchFamily="18" charset="0"/>
                          <a:cs typeface="Times New Roman" panose="02020603050405020304" pitchFamily="18" charset="0"/>
                        </a:rPr>
                        <m:t>=</m:t>
                      </m:r>
                      <m:f>
                        <m:fPr>
                          <m:ctrlPr>
                            <a:rPr lang="en-IN" sz="2800" i="1">
                              <a:latin typeface="Cambria Math" panose="02040503050406030204" pitchFamily="18" charset="0"/>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1</m:t>
                          </m:r>
                        </m:num>
                        <m:den>
                          <m:rad>
                            <m:radPr>
                              <m:degHide m:val="on"/>
                              <m:ctrlPr>
                                <a:rPr lang="en-IN" sz="2800" i="1">
                                  <a:latin typeface="Cambria Math" panose="02040503050406030204" pitchFamily="18" charset="0"/>
                                  <a:cs typeface="Times New Roman" panose="02020603050405020304" pitchFamily="18" charset="0"/>
                                </a:rPr>
                              </m:ctrlPr>
                            </m:radPr>
                            <m:deg/>
                            <m:e>
                              <m:r>
                                <a:rPr lang="en-IN" sz="2800" i="1">
                                  <a:latin typeface="Cambria Math" panose="02040503050406030204" pitchFamily="18" charset="0"/>
                                  <a:cs typeface="Times New Roman" panose="02020603050405020304" pitchFamily="18" charset="0"/>
                                </a:rPr>
                                <m:t>2</m:t>
                              </m:r>
                            </m:e>
                          </m:rad>
                        </m:den>
                      </m:f>
                      <m:d>
                        <m:dPr>
                          <m:begChr m:val="["/>
                          <m:endChr m:val="]"/>
                          <m:ctrlPr>
                            <a:rPr lang="en-IN" sz="2800" i="1">
                              <a:latin typeface="Cambria Math" panose="02040503050406030204" pitchFamily="18" charset="0"/>
                              <a:cs typeface="Times New Roman" panose="02020603050405020304" pitchFamily="18" charset="0"/>
                            </a:rPr>
                          </m:ctrlPr>
                        </m:dPr>
                        <m:e>
                          <m:m>
                            <m:mPr>
                              <m:mcs>
                                <m:mc>
                                  <m:mcPr>
                                    <m:count m:val="1"/>
                                    <m:mcJc m:val="center"/>
                                  </m:mcPr>
                                </m:mc>
                              </m:mcs>
                              <m:ctrlPr>
                                <a:rPr lang="en-IN" sz="2800" i="1">
                                  <a:latin typeface="Cambria Math" panose="02040503050406030204" pitchFamily="18" charset="0"/>
                                  <a:cs typeface="Times New Roman" panose="02020603050405020304" pitchFamily="18" charset="0"/>
                                </a:rPr>
                              </m:ctrlPr>
                            </m:mPr>
                            <m:mr>
                              <m:e>
                                <m:r>
                                  <m:rPr>
                                    <m:brk m:alnAt="7"/>
                                  </m:rPr>
                                  <a:rPr lang="en-IN" sz="2800" i="1">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𝑖</m:t>
                                </m:r>
                              </m:e>
                            </m:mr>
                          </m:m>
                        </m:e>
                      </m:d>
                      <m:r>
                        <a:rPr lang="en-IN" sz="2800" b="0" i="1" smtClean="0">
                          <a:latin typeface="Cambria Math" panose="02040503050406030204" pitchFamily="18" charset="0"/>
                          <a:cs typeface="Times New Roman" panose="02020603050405020304" pitchFamily="18" charset="0"/>
                        </a:rPr>
                        <m:t> </m:t>
                      </m:r>
                      <m:r>
                        <a:rPr lang="en-IN" sz="2800" b="0" i="1" smtClean="0">
                          <a:latin typeface="Cambria Math" panose="02040503050406030204" pitchFamily="18" charset="0"/>
                          <a:cs typeface="Times New Roman" panose="02020603050405020304" pitchFamily="18" charset="0"/>
                        </a:rPr>
                        <m:t>𝑎𝑛𝑑</m:t>
                      </m:r>
                      <m:r>
                        <a:rPr lang="en-IN" sz="2800" b="0" i="1" smtClean="0">
                          <a:latin typeface="Cambria Math" panose="02040503050406030204" pitchFamily="18" charset="0"/>
                          <a:cs typeface="Times New Roman" panose="02020603050405020304" pitchFamily="18" charset="0"/>
                        </a:rPr>
                        <m:t> </m:t>
                      </m:r>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𝑖</m:t>
                          </m:r>
                        </m:e>
                      </m:d>
                      <m:r>
                        <a:rPr lang="en-IN" sz="2800" b="0" i="1" smtClean="0">
                          <a:latin typeface="Cambria Math" panose="02040503050406030204" pitchFamily="18" charset="0"/>
                          <a:cs typeface="Times New Roman" panose="02020603050405020304" pitchFamily="18" charset="0"/>
                        </a:rPr>
                        <m:t>=</m:t>
                      </m:r>
                      <m:f>
                        <m:fPr>
                          <m:ctrlPr>
                            <a:rPr lang="en-IN" sz="2800" i="1">
                              <a:latin typeface="Cambria Math" panose="02040503050406030204" pitchFamily="18" charset="0"/>
                              <a:cs typeface="Times New Roman" panose="02020603050405020304" pitchFamily="18" charset="0"/>
                            </a:rPr>
                          </m:ctrlPr>
                        </m:fPr>
                        <m:num>
                          <m:r>
                            <a:rPr lang="en-IN" sz="2800" i="1">
                              <a:latin typeface="Cambria Math" panose="02040503050406030204" pitchFamily="18" charset="0"/>
                              <a:cs typeface="Times New Roman" panose="02020603050405020304" pitchFamily="18" charset="0"/>
                            </a:rPr>
                            <m:t>1</m:t>
                          </m:r>
                        </m:num>
                        <m:den>
                          <m:rad>
                            <m:radPr>
                              <m:degHide m:val="on"/>
                              <m:ctrlPr>
                                <a:rPr lang="en-IN" sz="2800" i="1">
                                  <a:latin typeface="Cambria Math" panose="02040503050406030204" pitchFamily="18" charset="0"/>
                                  <a:cs typeface="Times New Roman" panose="02020603050405020304" pitchFamily="18" charset="0"/>
                                </a:rPr>
                              </m:ctrlPr>
                            </m:radPr>
                            <m:deg/>
                            <m:e>
                              <m:r>
                                <a:rPr lang="en-IN" sz="2800" i="1">
                                  <a:latin typeface="Cambria Math" panose="02040503050406030204" pitchFamily="18" charset="0"/>
                                  <a:cs typeface="Times New Roman" panose="02020603050405020304" pitchFamily="18" charset="0"/>
                                </a:rPr>
                                <m:t>2</m:t>
                              </m:r>
                            </m:e>
                          </m:rad>
                        </m:den>
                      </m:f>
                      <m:d>
                        <m:dPr>
                          <m:begChr m:val="["/>
                          <m:endChr m:val="]"/>
                          <m:ctrlPr>
                            <a:rPr lang="en-IN" sz="2800" i="1">
                              <a:latin typeface="Cambria Math" panose="02040503050406030204" pitchFamily="18" charset="0"/>
                              <a:cs typeface="Times New Roman" panose="02020603050405020304" pitchFamily="18" charset="0"/>
                            </a:rPr>
                          </m:ctrlPr>
                        </m:dPr>
                        <m:e>
                          <m:m>
                            <m:mPr>
                              <m:mcs>
                                <m:mc>
                                  <m:mcPr>
                                    <m:count m:val="1"/>
                                    <m:mcJc m:val="center"/>
                                  </m:mcPr>
                                </m:mc>
                              </m:mcs>
                              <m:ctrlPr>
                                <a:rPr lang="en-IN" sz="2800" i="1">
                                  <a:latin typeface="Cambria Math" panose="02040503050406030204" pitchFamily="18" charset="0"/>
                                  <a:cs typeface="Times New Roman" panose="02020603050405020304" pitchFamily="18" charset="0"/>
                                </a:rPr>
                              </m:ctrlPr>
                            </m:mPr>
                            <m:mr>
                              <m:e>
                                <m:r>
                                  <m:rPr>
                                    <m:brk m:alnAt="7"/>
                                  </m:rPr>
                                  <a:rPr lang="en-IN" sz="2800" i="1">
                                    <a:latin typeface="Cambria Math" panose="02040503050406030204" pitchFamily="18" charset="0"/>
                                    <a:cs typeface="Times New Roman" panose="02020603050405020304" pitchFamily="18" charset="0"/>
                                  </a:rPr>
                                  <m:t>1</m:t>
                                </m:r>
                              </m:e>
                            </m:mr>
                            <m:mr>
                              <m:e>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𝑖</m:t>
                                </m:r>
                              </m:e>
                            </m:mr>
                          </m:m>
                        </m:e>
                      </m:d>
                    </m:oMath>
                  </m:oMathPara>
                </a14:m>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B5FD8A4-9498-5D63-8F64-AEFCBDF4633F}"/>
                  </a:ext>
                </a:extLst>
              </p:cNvPr>
              <p:cNvSpPr txBox="1">
                <a:spLocks noRot="1" noChangeAspect="1" noMove="1" noResize="1" noEditPoints="1" noAdjustHandles="1" noChangeArrowheads="1" noChangeShapeType="1" noTextEdit="1"/>
              </p:cNvSpPr>
              <p:nvPr/>
            </p:nvSpPr>
            <p:spPr>
              <a:xfrm>
                <a:off x="628650" y="340831"/>
                <a:ext cx="7886699" cy="6517169"/>
              </a:xfrm>
              <a:prstGeom prst="rect">
                <a:avLst/>
              </a:prstGeom>
              <a:blipFill>
                <a:blip r:embed="rId2"/>
                <a:stretch>
                  <a:fillRect l="-1546" t="-1029" r="-2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E291CE4-987C-6AF4-AFBF-567BA2DB58E7}"/>
                  </a:ext>
                </a:extLst>
              </p:cNvPr>
              <p:cNvSpPr txBox="1"/>
              <p:nvPr/>
            </p:nvSpPr>
            <p:spPr>
              <a:xfrm>
                <a:off x="7194760" y="714895"/>
                <a:ext cx="1737360" cy="1477328"/>
              </a:xfrm>
              <a:prstGeom prst="rect">
                <a:avLst/>
              </a:prstGeom>
              <a:noFill/>
            </p:spPr>
            <p:txBody>
              <a:bodyPr wrap="square" rtlCol="0">
                <a:spAutoFit/>
              </a:bodyPr>
              <a:lstStyle/>
              <a:p>
                <a:r>
                  <a:rPr lang="en-IN" dirty="0"/>
                  <a:t>Here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𝑗</m:t>
                        </m:r>
                      </m:e>
                    </m:d>
                  </m:oMath>
                </a14:m>
                <a:r>
                  <a:rPr lang="en-US" dirty="0"/>
                  <a:t> can be thought of as the </a:t>
                </a:r>
                <a:r>
                  <a:rPr lang="en-US" dirty="0" err="1"/>
                  <a:t>j</a:t>
                </a:r>
                <a:r>
                  <a:rPr lang="en-US" baseline="30000" dirty="0" err="1"/>
                  <a:t>th</a:t>
                </a:r>
                <a:r>
                  <a:rPr lang="en-US" dirty="0"/>
                  <a:t> row entry is 1 and 0 for all other entries.</a:t>
                </a:r>
              </a:p>
            </p:txBody>
          </p:sp>
        </mc:Choice>
        <mc:Fallback xmlns="">
          <p:sp>
            <p:nvSpPr>
              <p:cNvPr id="2" name="TextBox 1">
                <a:extLst>
                  <a:ext uri="{FF2B5EF4-FFF2-40B4-BE49-F238E27FC236}">
                    <a16:creationId xmlns:a16="http://schemas.microsoft.com/office/drawing/2014/main" id="{1E291CE4-987C-6AF4-AFBF-567BA2DB58E7}"/>
                  </a:ext>
                </a:extLst>
              </p:cNvPr>
              <p:cNvSpPr txBox="1">
                <a:spLocks noRot="1" noChangeAspect="1" noMove="1" noResize="1" noEditPoints="1" noAdjustHandles="1" noChangeArrowheads="1" noChangeShapeType="1" noTextEdit="1"/>
              </p:cNvSpPr>
              <p:nvPr/>
            </p:nvSpPr>
            <p:spPr>
              <a:xfrm>
                <a:off x="7194760" y="714895"/>
                <a:ext cx="1737360" cy="1477328"/>
              </a:xfrm>
              <a:prstGeom prst="rect">
                <a:avLst/>
              </a:prstGeom>
              <a:blipFill>
                <a:blip r:embed="rId3"/>
                <a:stretch>
                  <a:fillRect l="-2807" t="-2058" r="-3158" b="-5350"/>
                </a:stretch>
              </a:blipFill>
            </p:spPr>
            <p:txBody>
              <a:bodyPr/>
              <a:lstStyle/>
              <a:p>
                <a:r>
                  <a:rPr lang="en-US">
                    <a:noFill/>
                  </a:rPr>
                  <a:t> </a:t>
                </a:r>
              </a:p>
            </p:txBody>
          </p:sp>
        </mc:Fallback>
      </mc:AlternateContent>
    </p:spTree>
    <p:extLst>
      <p:ext uri="{BB962C8B-B14F-4D97-AF65-F5344CB8AC3E}">
        <p14:creationId xmlns:p14="http://schemas.microsoft.com/office/powerpoint/2010/main" val="2547659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9B9A9E-0BDA-D081-CFBD-C48A7128F02D}"/>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0A277388-B156-9445-6ABC-AA03B7976A9C}"/>
              </a:ext>
            </a:extLst>
          </p:cNvPr>
          <p:cNvSpPr>
            <a:spLocks noGrp="1"/>
          </p:cNvSpPr>
          <p:nvPr>
            <p:ph type="sldNum" sz="quarter" idx="12"/>
          </p:nvPr>
        </p:nvSpPr>
        <p:spPr/>
        <p:txBody>
          <a:bodyPr/>
          <a:lstStyle/>
          <a:p>
            <a:fld id="{9EFCAA85-8796-4B17-9CA3-4CB18724EF60}" type="slidenum">
              <a:rPr lang="en-US" smtClean="0"/>
              <a:t>38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E9B897-3305-DE98-31CA-3815A877F156}"/>
                  </a:ext>
                </a:extLst>
              </p:cNvPr>
              <p:cNvSpPr txBox="1"/>
              <p:nvPr/>
            </p:nvSpPr>
            <p:spPr>
              <a:xfrm>
                <a:off x="628650" y="487834"/>
                <a:ext cx="7886699" cy="367466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Note that for a two-level Quantum System State Vector is called a Qubit. Similarly for three-level Quantum System State Vector is called A Qutrit.</a:t>
                </a:r>
              </a:p>
              <a:p>
                <a:r>
                  <a:rPr lang="en-US" sz="2800" dirty="0">
                    <a:latin typeface="Times New Roman" panose="02020603050405020304" pitchFamily="18" charset="0"/>
                    <a:cs typeface="Times New Roman" panose="02020603050405020304" pitchFamily="18" charset="0"/>
                  </a:rPr>
                  <a:t>For a d-level Quantum System State Vector is called a Qudit and represented as a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𝑑</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matrix.</a:t>
                </a: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𝜓</m:t>
                          </m:r>
                        </m:e>
                      </m:d>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d>
                            <m:dPr>
                              <m:begChr m:val="["/>
                              <m:endChr m:val="]"/>
                              <m:ctrlPr>
                                <a:rPr lang="en-IN" sz="28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IN" sz="2800" b="0" i="1" smtClean="0">
                                      <a:latin typeface="Cambria Math" panose="02040503050406030204" pitchFamily="18" charset="0"/>
                                      <a:cs typeface="Times New Roman" panose="02020603050405020304" pitchFamily="18" charset="0"/>
                                    </a:rPr>
                                  </m:ctrlPr>
                                </m:mPr>
                                <m:mr>
                                  <m:e>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𝜓</m:t>
                                        </m:r>
                                      </m:e>
                                      <m:sub>
                                        <m:r>
                                          <a:rPr lang="en-IN" sz="2800" b="0" i="1" smtClean="0">
                                            <a:latin typeface="Cambria Math" panose="02040503050406030204" pitchFamily="18" charset="0"/>
                                            <a:cs typeface="Times New Roman" panose="02020603050405020304" pitchFamily="18" charset="0"/>
                                          </a:rPr>
                                          <m:t>1</m:t>
                                        </m:r>
                                      </m:sub>
                                    </m:sSub>
                                  </m:e>
                                </m:mr>
                                <m:mr>
                                  <m:e>
                                    <m:r>
                                      <a:rPr lang="en-IN" sz="2800" b="0" i="1" smtClean="0">
                                        <a:latin typeface="Cambria Math" panose="02040503050406030204" pitchFamily="18" charset="0"/>
                                        <a:cs typeface="Times New Roman" panose="02020603050405020304" pitchFamily="18" charset="0"/>
                                      </a:rPr>
                                      <m:t>⋮</m:t>
                                    </m:r>
                                  </m:e>
                                </m:mr>
                                <m:mr>
                                  <m:e>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𝜓</m:t>
                                        </m:r>
                                      </m:e>
                                      <m:sub>
                                        <m:r>
                                          <a:rPr lang="en-IN" sz="2800" b="0" i="1" smtClean="0">
                                            <a:latin typeface="Cambria Math" panose="02040503050406030204" pitchFamily="18" charset="0"/>
                                            <a:cs typeface="Times New Roman" panose="02020603050405020304" pitchFamily="18" charset="0"/>
                                          </a:rPr>
                                          <m:t>𝑑</m:t>
                                        </m:r>
                                      </m:sub>
                                    </m:sSub>
                                  </m:e>
                                </m:mr>
                              </m:m>
                            </m:e>
                          </m:d>
                        </m:e>
                        <m:sub>
                          <m:r>
                            <a:rPr lang="en-IN" sz="2800" b="0" i="1" smtClean="0">
                              <a:latin typeface="Cambria Math" panose="02040503050406030204" pitchFamily="18" charset="0"/>
                              <a:cs typeface="Times New Roman" panose="02020603050405020304" pitchFamily="18" charset="0"/>
                            </a:rPr>
                            <m:t>𝑑</m:t>
                          </m:r>
                          <m:r>
                            <a:rPr lang="en-IN" sz="28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7E9B897-3305-DE98-31CA-3815A877F156}"/>
                  </a:ext>
                </a:extLst>
              </p:cNvPr>
              <p:cNvSpPr txBox="1">
                <a:spLocks noRot="1" noChangeAspect="1" noMove="1" noResize="1" noEditPoints="1" noAdjustHandles="1" noChangeArrowheads="1" noChangeShapeType="1" noTextEdit="1"/>
              </p:cNvSpPr>
              <p:nvPr/>
            </p:nvSpPr>
            <p:spPr>
              <a:xfrm>
                <a:off x="628650" y="487834"/>
                <a:ext cx="7886699" cy="3674660"/>
              </a:xfrm>
              <a:prstGeom prst="rect">
                <a:avLst/>
              </a:prstGeom>
              <a:blipFill>
                <a:blip r:embed="rId2"/>
                <a:stretch>
                  <a:fillRect l="-1546" t="-1658" r="-2396"/>
                </a:stretch>
              </a:blipFill>
            </p:spPr>
            <p:txBody>
              <a:bodyPr/>
              <a:lstStyle/>
              <a:p>
                <a:r>
                  <a:rPr lang="en-US">
                    <a:noFill/>
                  </a:rPr>
                  <a:t> </a:t>
                </a:r>
              </a:p>
            </p:txBody>
          </p:sp>
        </mc:Fallback>
      </mc:AlternateContent>
    </p:spTree>
    <p:extLst>
      <p:ext uri="{BB962C8B-B14F-4D97-AF65-F5344CB8AC3E}">
        <p14:creationId xmlns:p14="http://schemas.microsoft.com/office/powerpoint/2010/main" val="797677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47F1-792B-356E-8920-0AD544777DEC}"/>
              </a:ext>
            </a:extLst>
          </p:cNvPr>
          <p:cNvSpPr>
            <a:spLocks noGrp="1"/>
          </p:cNvSpPr>
          <p:nvPr>
            <p:ph type="title"/>
          </p:nvPr>
        </p:nvSpPr>
        <p:spPr/>
        <p:txBody>
          <a:bodyPr>
            <a:normAutofit/>
          </a:bodyPr>
          <a:lstStyle/>
          <a:p>
            <a:r>
              <a:rPr lang="en-IN" sz="4000" dirty="0"/>
              <a:t>Conclusions from Postulate 1</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B9CD4F-3DC8-66D6-EB35-2455DA809EDC}"/>
                  </a:ext>
                </a:extLst>
              </p:cNvPr>
              <p:cNvSpPr>
                <a:spLocks noGrp="1"/>
              </p:cNvSpPr>
              <p:nvPr>
                <p:ph idx="1"/>
              </p:nvPr>
            </p:nvSpPr>
            <p:spPr>
              <a:xfrm>
                <a:off x="628649" y="1467817"/>
                <a:ext cx="7886700" cy="4530726"/>
              </a:xfrm>
            </p:spPr>
            <p:txBody>
              <a:bodyPr>
                <a:normAutofit fontScale="92500"/>
              </a:bodyPr>
              <a:lstStyle/>
              <a:p>
                <a:r>
                  <a:rPr lang="en-IN" dirty="0"/>
                  <a:t>A state of a Quantum System (qubit) is mathematically a one-dimensional Hilbert subspace. Thus, although the </a:t>
                </a:r>
                <a:r>
                  <a:rPr lang="en-IN" dirty="0" err="1"/>
                  <a:t>ket</a:t>
                </a:r>
                <a:r>
                  <a:rPr lang="en-IN" dirty="0"/>
                  <a:t>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dirty="0"/>
                  <a:t> and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dirty="0"/>
                  <a:t> where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i="1">
                        <a:latin typeface="Cambria Math" panose="02040503050406030204" pitchFamily="18" charset="0"/>
                        <a:cs typeface="Times New Roman" panose="02020603050405020304" pitchFamily="18" charset="0"/>
                      </a:rPr>
                      <m:t>ℂ</m:t>
                    </m:r>
                    <m:r>
                      <a:rPr lang="en-IN" b="0" i="0" smtClean="0">
                        <a:latin typeface="Cambria Math" panose="02040503050406030204" pitchFamily="18" charset="0"/>
                        <a:cs typeface="Times New Roman" panose="02020603050405020304" pitchFamily="18" charset="0"/>
                      </a:rPr>
                      <m:t>,</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𝜆</m:t>
                        </m:r>
                      </m:e>
                    </m:d>
                    <m:r>
                      <a:rPr lang="en-IN" b="0" i="1" smtClean="0">
                        <a:latin typeface="Cambria Math" panose="02040503050406030204" pitchFamily="18" charset="0"/>
                        <a:cs typeface="Times New Roman" panose="02020603050405020304" pitchFamily="18" charset="0"/>
                      </a:rPr>
                      <m:t>=1</m:t>
                    </m:r>
                  </m:oMath>
                </a14:m>
                <a:r>
                  <a:rPr lang="en-IN" dirty="0"/>
                  <a:t>,  are mathematically different but physically represent the same quantum state. Here </a:t>
                </a:r>
                <a14:m>
                  <m:oMath xmlns:m="http://schemas.openxmlformats.org/officeDocument/2006/math">
                    <m:r>
                      <a:rPr lang="en-IN" b="0" i="1" smtClean="0">
                        <a:latin typeface="Cambria Math" panose="02040503050406030204" pitchFamily="18" charset="0"/>
                      </a:rPr>
                      <m:t>𝜆</m:t>
                    </m:r>
                  </m:oMath>
                </a14:m>
                <a:r>
                  <a:rPr lang="en-IN" dirty="0"/>
                  <a:t> is called Global Phase.</a:t>
                </a:r>
              </a:p>
              <a:p>
                <a:pPr marL="0" indent="0">
                  <a:buNone/>
                </a:pPr>
                <a:r>
                  <a:rPr lang="en-IN" dirty="0"/>
                  <a:t>Example: </a:t>
                </a:r>
                <a14:m>
                  <m:oMath xmlns:m="http://schemas.openxmlformats.org/officeDocument/2006/math">
                    <m:r>
                      <a:rPr lang="en-IN" b="0" i="1" smtClean="0">
                        <a:latin typeface="Cambria Math" panose="02040503050406030204" pitchFamily="18" charset="0"/>
                      </a:rPr>
                      <m:t>|0⟩</m:t>
                    </m:r>
                  </m:oMath>
                </a14:m>
                <a:r>
                  <a:rPr lang="en-US" dirty="0"/>
                  <a:t> and </a:t>
                </a:r>
                <a14:m>
                  <m:oMath xmlns:m="http://schemas.openxmlformats.org/officeDocument/2006/math">
                    <m:r>
                      <a:rPr lang="en-IN" b="0" i="0" smtClean="0">
                        <a:latin typeface="Cambria Math" panose="02040503050406030204" pitchFamily="18" charset="0"/>
                      </a:rPr>
                      <m:t>−</m:t>
                    </m:r>
                    <m:r>
                      <a:rPr lang="en-IN" b="0" i="1" smtClean="0">
                        <a:latin typeface="Cambria Math" panose="02040503050406030204" pitchFamily="18" charset="0"/>
                      </a:rPr>
                      <m:t>|0⟩</m:t>
                    </m:r>
                  </m:oMath>
                </a14:m>
                <a:r>
                  <a:rPr lang="en-US" dirty="0"/>
                  <a:t> are mathematically different but they represent the same Quantum State (Qubit state). </a:t>
                </a:r>
              </a:p>
              <a:p>
                <a:r>
                  <a:rPr lang="en-US" dirty="0"/>
                  <a:t>Relative Phase: It is the angle between the two complex numbers a and b. Note that the complex numbers can be written in polar form as </a:t>
                </a:r>
                <a14:m>
                  <m:oMath xmlns:m="http://schemas.openxmlformats.org/officeDocument/2006/math">
                    <m:r>
                      <a:rPr lang="en-IN" b="0" i="1" smtClean="0">
                        <a:latin typeface="Cambria Math" panose="02040503050406030204" pitchFamily="18" charset="0"/>
                      </a:rPr>
                      <m:t>𝑟</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𝑖</m:t>
                        </m:r>
                        <m:r>
                          <a:rPr lang="en-IN" b="0" i="1" smtClean="0">
                            <a:latin typeface="Cambria Math" panose="02040503050406030204" pitchFamily="18" charset="0"/>
                          </a:rPr>
                          <m:t>𝜃</m:t>
                        </m:r>
                      </m:sup>
                    </m:sSup>
                  </m:oMath>
                </a14:m>
                <a:r>
                  <a:rPr lang="en-US" dirty="0"/>
                  <a:t>. Thus, different relative angles represent different </a:t>
                </a:r>
                <a:r>
                  <a:rPr lang="en-US"/>
                  <a:t>quantum states.</a:t>
                </a:r>
                <a:endParaRPr lang="en-US" dirty="0"/>
              </a:p>
            </p:txBody>
          </p:sp>
        </mc:Choice>
        <mc:Fallback xmlns="">
          <p:sp>
            <p:nvSpPr>
              <p:cNvPr id="3" name="Content Placeholder 2">
                <a:extLst>
                  <a:ext uri="{FF2B5EF4-FFF2-40B4-BE49-F238E27FC236}">
                    <a16:creationId xmlns:a16="http://schemas.microsoft.com/office/drawing/2014/main" id="{E2B9CD4F-3DC8-66D6-EB35-2455DA809EDC}"/>
                  </a:ext>
                </a:extLst>
              </p:cNvPr>
              <p:cNvSpPr>
                <a:spLocks noGrp="1" noRot="1" noChangeAspect="1" noMove="1" noResize="1" noEditPoints="1" noAdjustHandles="1" noChangeArrowheads="1" noChangeShapeType="1" noTextEdit="1"/>
              </p:cNvSpPr>
              <p:nvPr>
                <p:ph idx="1"/>
              </p:nvPr>
            </p:nvSpPr>
            <p:spPr>
              <a:xfrm>
                <a:off x="628649" y="1467817"/>
                <a:ext cx="7886700" cy="4530726"/>
              </a:xfrm>
              <a:blipFill>
                <a:blip r:embed="rId2"/>
                <a:stretch>
                  <a:fillRect l="-1391" t="-2019" r="-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E72D675-226C-5696-F076-DA240B4AE787}"/>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2370C86D-44DF-6190-796C-D79EAA9E1013}"/>
              </a:ext>
            </a:extLst>
          </p:cNvPr>
          <p:cNvSpPr>
            <a:spLocks noGrp="1"/>
          </p:cNvSpPr>
          <p:nvPr>
            <p:ph type="sldNum" sz="quarter" idx="12"/>
          </p:nvPr>
        </p:nvSpPr>
        <p:spPr/>
        <p:txBody>
          <a:bodyPr/>
          <a:lstStyle/>
          <a:p>
            <a:fld id="{9EFCAA85-8796-4B17-9CA3-4CB18724EF60}" type="slidenum">
              <a:rPr lang="en-US" smtClean="0"/>
              <a:t>39</a:t>
            </a:fld>
            <a:endParaRPr lang="en-US"/>
          </a:p>
        </p:txBody>
      </p:sp>
    </p:spTree>
    <p:extLst>
      <p:ext uri="{BB962C8B-B14F-4D97-AF65-F5344CB8AC3E}">
        <p14:creationId xmlns:p14="http://schemas.microsoft.com/office/powerpoint/2010/main" val="425284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4B0322-9968-5E28-AA8D-D17687B36A78}"/>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E1403E74-4F79-7E00-0954-DD458E8A824D}"/>
              </a:ext>
            </a:extLst>
          </p:cNvPr>
          <p:cNvSpPr>
            <a:spLocks noGrp="1"/>
          </p:cNvSpPr>
          <p:nvPr>
            <p:ph type="sldNum" sz="quarter" idx="12"/>
          </p:nvPr>
        </p:nvSpPr>
        <p:spPr/>
        <p:txBody>
          <a:bodyPr/>
          <a:lstStyle/>
          <a:p>
            <a:fld id="{9EFCAA85-8796-4B17-9CA3-4CB18724EF60}" type="slidenum">
              <a:rPr lang="en-US" smtClean="0"/>
              <a:t>4</a:t>
            </a:fld>
            <a:endParaRPr lang="en-US"/>
          </a:p>
        </p:txBody>
      </p:sp>
      <p:pic>
        <p:nvPicPr>
          <p:cNvPr id="6" name="Picture 5">
            <a:extLst>
              <a:ext uri="{FF2B5EF4-FFF2-40B4-BE49-F238E27FC236}">
                <a16:creationId xmlns:a16="http://schemas.microsoft.com/office/drawing/2014/main" id="{DCF847A8-EAB4-B2A0-1644-F0DDECABC238}"/>
              </a:ext>
            </a:extLst>
          </p:cNvPr>
          <p:cNvPicPr>
            <a:picLocks noChangeAspect="1"/>
          </p:cNvPicPr>
          <p:nvPr/>
        </p:nvPicPr>
        <p:blipFill>
          <a:blip r:embed="rId2"/>
          <a:stretch>
            <a:fillRect/>
          </a:stretch>
        </p:blipFill>
        <p:spPr>
          <a:xfrm>
            <a:off x="0" y="345748"/>
            <a:ext cx="9144000" cy="6512252"/>
          </a:xfrm>
          <a:prstGeom prst="rect">
            <a:avLst/>
          </a:prstGeom>
        </p:spPr>
      </p:pic>
    </p:spTree>
    <p:extLst>
      <p:ext uri="{BB962C8B-B14F-4D97-AF65-F5344CB8AC3E}">
        <p14:creationId xmlns:p14="http://schemas.microsoft.com/office/powerpoint/2010/main" val="3172779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442C95-2E7C-D409-7B68-4DA958E337E6}"/>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1B6E25CD-841A-C1C5-4C07-F844A6661AD0}"/>
              </a:ext>
            </a:extLst>
          </p:cNvPr>
          <p:cNvSpPr>
            <a:spLocks noGrp="1"/>
          </p:cNvSpPr>
          <p:nvPr>
            <p:ph type="sldNum" sz="quarter" idx="12"/>
          </p:nvPr>
        </p:nvSpPr>
        <p:spPr/>
        <p:txBody>
          <a:bodyPr/>
          <a:lstStyle/>
          <a:p>
            <a:fld id="{9EFCAA85-8796-4B17-9CA3-4CB18724EF60}" type="slidenum">
              <a:rPr lang="en-US" smtClean="0"/>
              <a:t>40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5FD8A4-9498-5D63-8F64-AEFCBDF4633F}"/>
                  </a:ext>
                </a:extLst>
              </p:cNvPr>
              <p:cNvSpPr txBox="1"/>
              <p:nvPr/>
            </p:nvSpPr>
            <p:spPr>
              <a:xfrm>
                <a:off x="628650" y="340831"/>
                <a:ext cx="7886699" cy="648395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Let </a:t>
                </a:r>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𝜓</m:t>
                        </m:r>
                      </m:e>
                    </m:d>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𝑎</m:t>
                    </m:r>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0</m:t>
                        </m:r>
                      </m:e>
                    </m:d>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𝑏</m:t>
                    </m:r>
                    <m:r>
                      <a:rPr lang="en-IN" sz="2800" b="0" i="1" smtClean="0">
                        <a:latin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r>
                      <a:rPr lang="en-IN" sz="2800" i="1">
                        <a:latin typeface="Cambria Math" panose="02040503050406030204" pitchFamily="18" charset="0"/>
                        <a:cs typeface="Times New Roman" panose="02020603050405020304" pitchFamily="18" charset="0"/>
                      </a:rPr>
                      <m:t>𝑎</m:t>
                    </m:r>
                    <m:r>
                      <a:rPr lang="en-IN" sz="2800" i="1">
                        <a:latin typeface="Cambria Math" panose="02040503050406030204" pitchFamily="18" charset="0"/>
                        <a:cs typeface="Times New Roman" panose="02020603050405020304" pitchFamily="18" charset="0"/>
                      </a:rPr>
                      <m:t>,</m:t>
                    </m:r>
                    <m:r>
                      <a:rPr lang="en-IN" sz="2800" i="1">
                        <a:latin typeface="Cambria Math" panose="02040503050406030204" pitchFamily="18" charset="0"/>
                        <a:cs typeface="Times New Roman" panose="02020603050405020304" pitchFamily="18" charset="0"/>
                      </a:rPr>
                      <m:t>𝑏</m:t>
                    </m:r>
                    <m:r>
                      <a:rPr lang="en-IN" sz="2800" i="1">
                        <a:latin typeface="Cambria Math" panose="02040503050406030204" pitchFamily="18" charset="0"/>
                        <a:cs typeface="Times New Roman" panose="02020603050405020304" pitchFamily="18" charset="0"/>
                      </a:rPr>
                      <m:t>∈</m:t>
                    </m:r>
                    <m:r>
                      <a:rPr lang="en-IN" sz="2800" i="1">
                        <a:latin typeface="Cambria Math" panose="02040503050406030204" pitchFamily="18" charset="0"/>
                        <a:cs typeface="Times New Roman" panose="02020603050405020304" pitchFamily="18" charset="0"/>
                      </a:rPr>
                      <m:t>ℂ</m:t>
                    </m:r>
                  </m:oMath>
                </a14:m>
                <a:r>
                  <a:rPr lang="en-US" sz="2800" dirty="0">
                    <a:latin typeface="Times New Roman" panose="02020603050405020304" pitchFamily="18" charset="0"/>
                    <a:cs typeface="Times New Roman" panose="02020603050405020304" pitchFamily="18" charset="0"/>
                  </a:rPr>
                  <a:t>. We need 4 values to uniquely determine the state two for each (a and b). </a:t>
                </a:r>
              </a:p>
              <a:p>
                <a:r>
                  <a:rPr lang="en-US" sz="2800" dirty="0">
                    <a:latin typeface="Times New Roman" panose="02020603050405020304" pitchFamily="18" charset="0"/>
                    <a:cs typeface="Times New Roman" panose="02020603050405020304" pitchFamily="18" charset="0"/>
                  </a:rPr>
                  <a:t>We can write </a:t>
                </a:r>
                <a14:m>
                  <m:oMath xmlns:m="http://schemas.openxmlformats.org/officeDocument/2006/math">
                    <m:r>
                      <a:rPr lang="en-IN" sz="2800" b="0" i="1" smtClean="0">
                        <a:latin typeface="Cambria Math" panose="02040503050406030204" pitchFamily="18" charset="0"/>
                        <a:cs typeface="Times New Roman" panose="02020603050405020304" pitchFamily="18" charset="0"/>
                      </a:rPr>
                      <m:t>𝑎</m:t>
                    </m:r>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𝑟</m:t>
                        </m:r>
                      </m:e>
                      <m:sub>
                        <m:r>
                          <a:rPr lang="en-IN" sz="2800" b="0" i="1" smtClean="0">
                            <a:latin typeface="Cambria Math" panose="02040503050406030204" pitchFamily="18" charset="0"/>
                            <a:cs typeface="Times New Roman" panose="02020603050405020304" pitchFamily="18" charset="0"/>
                          </a:rPr>
                          <m:t>𝑎</m:t>
                        </m:r>
                      </m:sub>
                    </m:sSub>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𝑒</m:t>
                        </m:r>
                      </m:e>
                      <m:sup>
                        <m:r>
                          <a:rPr lang="en-IN" sz="2800" b="0" i="1" smtClean="0">
                            <a:latin typeface="Cambria Math" panose="02040503050406030204" pitchFamily="18" charset="0"/>
                            <a:cs typeface="Times New Roman" panose="02020603050405020304" pitchFamily="18" charset="0"/>
                          </a:rPr>
                          <m:t>𝑖</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𝜃</m:t>
                            </m:r>
                          </m:e>
                          <m:sub>
                            <m:r>
                              <a:rPr lang="en-IN" sz="2800" b="0" i="1" smtClean="0">
                                <a:latin typeface="Cambria Math" panose="02040503050406030204" pitchFamily="18" charset="0"/>
                                <a:cs typeface="Times New Roman" panose="02020603050405020304" pitchFamily="18" charset="0"/>
                              </a:rPr>
                              <m:t>𝑎</m:t>
                            </m:r>
                          </m:sub>
                        </m:sSub>
                      </m:sup>
                    </m:sSup>
                    <m:r>
                      <a:rPr lang="en-IN" sz="2800" b="0" i="0" smtClean="0">
                        <a:latin typeface="Cambria Math" panose="02040503050406030204" pitchFamily="18" charset="0"/>
                        <a:cs typeface="Times New Roman" panose="02020603050405020304" pitchFamily="18" charset="0"/>
                      </a:rPr>
                      <m:t> </m:t>
                    </m:r>
                    <m:r>
                      <m:rPr>
                        <m:sty m:val="p"/>
                      </m:rPr>
                      <a:rPr lang="en-IN" sz="2800" b="0" i="0" smtClean="0">
                        <a:latin typeface="Cambria Math" panose="02040503050406030204" pitchFamily="18" charset="0"/>
                        <a:cs typeface="Times New Roman" panose="02020603050405020304" pitchFamily="18" charset="0"/>
                      </a:rPr>
                      <m:t>and</m:t>
                    </m:r>
                    <m:r>
                      <a:rPr lang="en-IN" sz="2800" b="0" i="0" smtClean="0">
                        <a:latin typeface="Cambria Math" panose="02040503050406030204" pitchFamily="18" charset="0"/>
                        <a:cs typeface="Times New Roman" panose="02020603050405020304" pitchFamily="18" charset="0"/>
                      </a:rPr>
                      <m:t> </m:t>
                    </m:r>
                    <m:r>
                      <m:rPr>
                        <m:sty m:val="p"/>
                      </m:rPr>
                      <a:rPr lang="en-IN" sz="2800" b="0" i="0" smtClean="0">
                        <a:latin typeface="Cambria Math" panose="02040503050406030204" pitchFamily="18" charset="0"/>
                        <a:cs typeface="Times New Roman" panose="02020603050405020304" pitchFamily="18" charset="0"/>
                      </a:rPr>
                      <m:t>b</m:t>
                    </m:r>
                    <m:r>
                      <a:rPr lang="en-IN" sz="2800" b="0" i="0" smtClean="0">
                        <a:latin typeface="Cambria Math" panose="02040503050406030204" pitchFamily="18" charset="0"/>
                        <a:cs typeface="Times New Roman" panose="02020603050405020304" pitchFamily="18" charset="0"/>
                      </a:rPr>
                      <m:t>=</m:t>
                    </m:r>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𝑟</m:t>
                        </m:r>
                      </m:e>
                      <m:sub>
                        <m:r>
                          <a:rPr lang="en-IN" sz="2800" b="0" i="1" smtClean="0">
                            <a:latin typeface="Cambria Math" panose="02040503050406030204" pitchFamily="18" charset="0"/>
                            <a:cs typeface="Times New Roman" panose="02020603050405020304" pitchFamily="18" charset="0"/>
                          </a:rPr>
                          <m:t>𝑏</m:t>
                        </m:r>
                      </m:sub>
                    </m:sSub>
                    <m:sSup>
                      <m:sSupPr>
                        <m:ctrlPr>
                          <a:rPr lang="en-IN" sz="2800" i="1">
                            <a:latin typeface="Cambria Math" panose="02040503050406030204" pitchFamily="18" charset="0"/>
                            <a:cs typeface="Times New Roman" panose="02020603050405020304" pitchFamily="18" charset="0"/>
                          </a:rPr>
                        </m:ctrlPr>
                      </m:sSupPr>
                      <m:e>
                        <m:r>
                          <a:rPr lang="en-IN" sz="2800" i="1">
                            <a:latin typeface="Cambria Math" panose="02040503050406030204" pitchFamily="18" charset="0"/>
                            <a:cs typeface="Times New Roman" panose="02020603050405020304" pitchFamily="18" charset="0"/>
                          </a:rPr>
                          <m:t>𝑒</m:t>
                        </m:r>
                      </m:e>
                      <m:sup>
                        <m:r>
                          <a:rPr lang="en-IN" sz="2800" i="1">
                            <a:latin typeface="Cambria Math" panose="02040503050406030204" pitchFamily="18" charset="0"/>
                            <a:cs typeface="Times New Roman" panose="02020603050405020304" pitchFamily="18" charset="0"/>
                          </a:rPr>
                          <m:t>𝑖</m:t>
                        </m:r>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𝜃</m:t>
                            </m:r>
                          </m:e>
                          <m:sub>
                            <m:r>
                              <a:rPr lang="en-IN" sz="2800" b="0" i="1" smtClean="0">
                                <a:latin typeface="Cambria Math" panose="02040503050406030204" pitchFamily="18" charset="0"/>
                                <a:cs typeface="Times New Roman" panose="02020603050405020304" pitchFamily="18" charset="0"/>
                              </a:rPr>
                              <m:t>𝑏</m:t>
                            </m:r>
                          </m:sub>
                        </m:sSub>
                      </m:sup>
                    </m:sSup>
                    <m:r>
                      <a:rPr lang="en-IN"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a:t>
                </a:r>
              </a:p>
              <a:p>
                <a:r>
                  <a:rPr lang="en-US" sz="2800" b="0" dirty="0">
                    <a:latin typeface="Times New Roman" panose="02020603050405020304" pitchFamily="18" charset="0"/>
                    <a:cs typeface="Times New Roman" panose="02020603050405020304" pitchFamily="18" charset="0"/>
                  </a:rPr>
                  <a:t>Satisfying the Normalizing conditions we get,</a:t>
                </a:r>
                <a:endParaRPr lang="en-IN" sz="2800" b="0"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𝑎</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𝑏</m:t>
                              </m:r>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=1⇒</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𝑟</m:t>
                                  </m:r>
                                </m:e>
                                <m:sub>
                                  <m:r>
                                    <a:rPr lang="en-IN" sz="2800" i="1">
                                      <a:latin typeface="Cambria Math" panose="02040503050406030204" pitchFamily="18" charset="0"/>
                                      <a:cs typeface="Times New Roman" panose="02020603050405020304" pitchFamily="18" charset="0"/>
                                    </a:rPr>
                                    <m:t>𝑎</m:t>
                                  </m:r>
                                </m:sub>
                              </m:sSub>
                              <m:sSup>
                                <m:sSupPr>
                                  <m:ctrlPr>
                                    <a:rPr lang="en-IN" sz="2800" i="1">
                                      <a:latin typeface="Cambria Math" panose="02040503050406030204" pitchFamily="18" charset="0"/>
                                      <a:cs typeface="Times New Roman" panose="02020603050405020304" pitchFamily="18" charset="0"/>
                                    </a:rPr>
                                  </m:ctrlPr>
                                </m:sSupPr>
                                <m:e>
                                  <m:r>
                                    <a:rPr lang="en-IN" sz="2800" i="1">
                                      <a:latin typeface="Cambria Math" panose="02040503050406030204" pitchFamily="18" charset="0"/>
                                      <a:cs typeface="Times New Roman" panose="02020603050405020304" pitchFamily="18" charset="0"/>
                                    </a:rPr>
                                    <m:t>𝑒</m:t>
                                  </m:r>
                                </m:e>
                                <m:sup>
                                  <m:r>
                                    <a:rPr lang="en-IN" sz="2800" i="1">
                                      <a:latin typeface="Cambria Math" panose="02040503050406030204" pitchFamily="18" charset="0"/>
                                      <a:cs typeface="Times New Roman" panose="02020603050405020304" pitchFamily="18" charset="0"/>
                                    </a:rPr>
                                    <m:t>𝑖</m:t>
                                  </m:r>
                                  <m:sSub>
                                    <m:sSubPr>
                                      <m:ctrlPr>
                                        <a:rPr lang="en-IN" sz="2800" i="1">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𝜙</m:t>
                                      </m:r>
                                    </m:e>
                                    <m:sub>
                                      <m:r>
                                        <a:rPr lang="en-IN" sz="2800" i="1">
                                          <a:latin typeface="Cambria Math" panose="02040503050406030204" pitchFamily="18" charset="0"/>
                                          <a:cs typeface="Times New Roman" panose="02020603050405020304" pitchFamily="18" charset="0"/>
                                        </a:rPr>
                                        <m:t>𝑎</m:t>
                                      </m:r>
                                    </m:sub>
                                  </m:sSub>
                                </m:sup>
                              </m:sSup>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d>
                            <m:dPr>
                              <m:begChr m:val="|"/>
                              <m:endChr m:val="|"/>
                              <m:ctrlPr>
                                <a:rPr lang="en-IN" sz="2800" b="0" i="1" smtClean="0">
                                  <a:latin typeface="Cambria Math" panose="02040503050406030204" pitchFamily="18" charset="0"/>
                                  <a:cs typeface="Times New Roman" panose="02020603050405020304" pitchFamily="18" charset="0"/>
                                </a:rPr>
                              </m:ctrlPr>
                            </m:dPr>
                            <m:e>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𝑟</m:t>
                                  </m:r>
                                </m:e>
                                <m:sub>
                                  <m:r>
                                    <a:rPr lang="en-IN" sz="2800" i="1">
                                      <a:latin typeface="Cambria Math" panose="02040503050406030204" pitchFamily="18" charset="0"/>
                                      <a:cs typeface="Times New Roman" panose="02020603050405020304" pitchFamily="18" charset="0"/>
                                    </a:rPr>
                                    <m:t>𝑏</m:t>
                                  </m:r>
                                </m:sub>
                              </m:sSub>
                              <m:sSup>
                                <m:sSupPr>
                                  <m:ctrlPr>
                                    <a:rPr lang="en-IN" sz="2800" i="1">
                                      <a:latin typeface="Cambria Math" panose="02040503050406030204" pitchFamily="18" charset="0"/>
                                      <a:cs typeface="Times New Roman" panose="02020603050405020304" pitchFamily="18" charset="0"/>
                                    </a:rPr>
                                  </m:ctrlPr>
                                </m:sSupPr>
                                <m:e>
                                  <m:r>
                                    <a:rPr lang="en-IN" sz="2800" i="1">
                                      <a:latin typeface="Cambria Math" panose="02040503050406030204" pitchFamily="18" charset="0"/>
                                      <a:cs typeface="Times New Roman" panose="02020603050405020304" pitchFamily="18" charset="0"/>
                                    </a:rPr>
                                    <m:t>𝑒</m:t>
                                  </m:r>
                                </m:e>
                                <m:sup>
                                  <m:r>
                                    <a:rPr lang="en-IN" sz="2800" i="1">
                                      <a:latin typeface="Cambria Math" panose="02040503050406030204" pitchFamily="18" charset="0"/>
                                      <a:cs typeface="Times New Roman" panose="02020603050405020304" pitchFamily="18" charset="0"/>
                                    </a:rPr>
                                    <m:t>𝑖</m:t>
                                  </m:r>
                                  <m:sSub>
                                    <m:sSubPr>
                                      <m:ctrlPr>
                                        <a:rPr lang="en-IN" sz="2800" i="1">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𝜙</m:t>
                                      </m:r>
                                    </m:e>
                                    <m:sub>
                                      <m:r>
                                        <a:rPr lang="en-IN" sz="2800" i="1">
                                          <a:latin typeface="Cambria Math" panose="02040503050406030204" pitchFamily="18" charset="0"/>
                                          <a:cs typeface="Times New Roman" panose="02020603050405020304" pitchFamily="18" charset="0"/>
                                        </a:rPr>
                                        <m:t>𝑏</m:t>
                                      </m:r>
                                    </m:sub>
                                  </m:sSub>
                                </m:sup>
                              </m:sSup>
                            </m:e>
                          </m:d>
                        </m:e>
                        <m:sup>
                          <m:r>
                            <a:rPr lang="en-IN" sz="2800" b="0" i="1" smtClean="0">
                              <a:latin typeface="Cambria Math" panose="02040503050406030204" pitchFamily="18" charset="0"/>
                              <a:cs typeface="Times New Roman" panose="02020603050405020304" pitchFamily="18" charset="0"/>
                            </a:rPr>
                            <m:t>2</m:t>
                          </m:r>
                        </m:sup>
                      </m:sSup>
                      <m:r>
                        <a:rPr lang="en-IN" sz="2800" b="0" i="1" smtClean="0">
                          <a:latin typeface="Cambria Math" panose="02040503050406030204" pitchFamily="18" charset="0"/>
                          <a:cs typeface="Times New Roman" panose="02020603050405020304" pitchFamily="18" charset="0"/>
                        </a:rPr>
                        <m:t>=1</m:t>
                      </m:r>
                    </m:oMath>
                  </m:oMathPara>
                </a14:m>
                <a:endParaRPr lang="en-IN" sz="28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en-IN" sz="2800" b="0" i="1" smtClean="0">
                              <a:latin typeface="Cambria Math" panose="02040503050406030204" pitchFamily="18" charset="0"/>
                              <a:cs typeface="Times New Roman" panose="02020603050405020304" pitchFamily="18" charset="0"/>
                            </a:rPr>
                          </m:ctrlPr>
                        </m:sSubSupPr>
                        <m:e>
                          <m:r>
                            <a:rPr lang="en-IN" sz="2800" i="1">
                              <a:latin typeface="Cambria Math" panose="02040503050406030204" pitchFamily="18" charset="0"/>
                              <a:cs typeface="Times New Roman" panose="02020603050405020304" pitchFamily="18" charset="0"/>
                            </a:rPr>
                            <m:t>𝑟</m:t>
                          </m:r>
                        </m:e>
                        <m:sub>
                          <m:r>
                            <a:rPr lang="en-IN" sz="2800" i="1">
                              <a:latin typeface="Cambria Math" panose="02040503050406030204" pitchFamily="18" charset="0"/>
                              <a:cs typeface="Times New Roman" panose="02020603050405020304" pitchFamily="18" charset="0"/>
                            </a:rPr>
                            <m:t>𝑎</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m:t>
                      </m:r>
                      <m:sSubSup>
                        <m:sSubSupPr>
                          <m:ctrlPr>
                            <a:rPr lang="en-IN" sz="2800" b="0" i="1" smtClean="0">
                              <a:latin typeface="Cambria Math" panose="02040503050406030204" pitchFamily="18" charset="0"/>
                              <a:cs typeface="Times New Roman" panose="02020603050405020304" pitchFamily="18" charset="0"/>
                            </a:rPr>
                          </m:ctrlPr>
                        </m:sSubSupPr>
                        <m:e>
                          <m:r>
                            <a:rPr lang="en-IN" sz="2800" i="1">
                              <a:latin typeface="Cambria Math" panose="02040503050406030204" pitchFamily="18" charset="0"/>
                              <a:cs typeface="Times New Roman" panose="02020603050405020304" pitchFamily="18" charset="0"/>
                            </a:rPr>
                            <m:t>𝑟</m:t>
                          </m:r>
                        </m:e>
                        <m:sub>
                          <m:r>
                            <a:rPr lang="en-IN" sz="2800" i="1">
                              <a:latin typeface="Cambria Math" panose="02040503050406030204" pitchFamily="18" charset="0"/>
                              <a:cs typeface="Times New Roman" panose="02020603050405020304" pitchFamily="18" charset="0"/>
                            </a:rPr>
                            <m:t>𝑏</m:t>
                          </m:r>
                        </m:sub>
                        <m:sup>
                          <m:r>
                            <a:rPr lang="en-IN" sz="2800" b="0" i="1" smtClean="0">
                              <a:latin typeface="Cambria Math" panose="02040503050406030204" pitchFamily="18" charset="0"/>
                              <a:cs typeface="Times New Roman" panose="02020603050405020304" pitchFamily="18" charset="0"/>
                            </a:rPr>
                            <m:t>2</m:t>
                          </m:r>
                        </m:sup>
                      </m:sSubSup>
                      <m:r>
                        <a:rPr lang="en-IN" sz="2800" b="0" i="1" smtClean="0">
                          <a:latin typeface="Cambria Math" panose="02040503050406030204" pitchFamily="18" charset="0"/>
                          <a:cs typeface="Times New Roman" panose="02020603050405020304" pitchFamily="18" charset="0"/>
                        </a:rPr>
                        <m:t>=1</m:t>
                      </m:r>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Thus, </a:t>
                </a:r>
              </a:p>
              <a:p>
                <a:r>
                  <a:rPr lang="en-US" sz="2800" dirty="0">
                    <a:latin typeface="Times New Roman" panose="02020603050405020304" pitchFamily="18" charset="0"/>
                    <a:cs typeface="Times New Roman" panose="02020603050405020304" pitchFamily="18" charset="0"/>
                  </a:rPr>
                  <a:t>Let</a:t>
                </a:r>
                <a14:m>
                  <m:oMath xmlns:m="http://schemas.openxmlformats.org/officeDocument/2006/math">
                    <m:r>
                      <a:rPr lang="en-IN" sz="2800" b="0" i="0" smtClean="0">
                        <a:latin typeface="Cambria Math" panose="02040503050406030204" pitchFamily="18" charset="0"/>
                        <a:cs typeface="Times New Roman" panose="02020603050405020304" pitchFamily="18" charset="0"/>
                      </a:rPr>
                      <m:t> </m:t>
                    </m:r>
                    <m:sSub>
                      <m:sSubPr>
                        <m:ctrlPr>
                          <a:rPr lang="en-IN" sz="2800" i="1">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𝑟</m:t>
                        </m:r>
                      </m:e>
                      <m:sub>
                        <m:r>
                          <a:rPr lang="en-IN" sz="2800" i="1">
                            <a:latin typeface="Cambria Math" panose="02040503050406030204" pitchFamily="18" charset="0"/>
                            <a:cs typeface="Times New Roman" panose="02020603050405020304" pitchFamily="18" charset="0"/>
                          </a:rPr>
                          <m:t>𝑎</m:t>
                        </m:r>
                      </m:sub>
                    </m:sSub>
                    <m:r>
                      <a:rPr lang="en-IN" sz="2800" b="0" i="1" smtClean="0">
                        <a:latin typeface="Cambria Math" panose="02040503050406030204" pitchFamily="18" charset="0"/>
                        <a:cs typeface="Times New Roman" panose="02020603050405020304" pitchFamily="18" charset="0"/>
                      </a:rPr>
                      <m:t>=</m:t>
                    </m:r>
                    <m:func>
                      <m:funcPr>
                        <m:ctrlPr>
                          <a:rPr lang="en-IN" sz="2800" b="0" i="1" smtClean="0">
                            <a:latin typeface="Cambria Math" panose="02040503050406030204" pitchFamily="18" charset="0"/>
                            <a:cs typeface="Times New Roman" panose="02020603050405020304" pitchFamily="18" charset="0"/>
                          </a:rPr>
                        </m:ctrlPr>
                      </m:funcPr>
                      <m:fName>
                        <m:r>
                          <m:rPr>
                            <m:sty m:val="p"/>
                          </m:rPr>
                          <a:rPr lang="en-IN" sz="2800" b="0" i="0" smtClean="0">
                            <a:latin typeface="Cambria Math" panose="02040503050406030204" pitchFamily="18" charset="0"/>
                            <a:cs typeface="Times New Roman" panose="02020603050405020304" pitchFamily="18" charset="0"/>
                          </a:rPr>
                          <m:t>cos</m:t>
                        </m:r>
                      </m:fName>
                      <m:e>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𝜃</m:t>
                            </m:r>
                          </m:num>
                          <m:den>
                            <m:r>
                              <a:rPr lang="en-IN" sz="2800" b="0" i="1" smtClean="0">
                                <a:latin typeface="Cambria Math" panose="02040503050406030204" pitchFamily="18" charset="0"/>
                                <a:cs typeface="Times New Roman" panose="02020603050405020304" pitchFamily="18" charset="0"/>
                              </a:rPr>
                              <m:t>2</m:t>
                            </m:r>
                          </m:den>
                        </m:f>
                      </m:e>
                    </m:func>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𝑟</m:t>
                        </m:r>
                      </m:e>
                      <m:sub>
                        <m:r>
                          <a:rPr lang="en-IN" sz="2800" b="0" i="1" smtClean="0">
                            <a:latin typeface="Cambria Math" panose="02040503050406030204" pitchFamily="18" charset="0"/>
                            <a:cs typeface="Times New Roman" panose="02020603050405020304" pitchFamily="18" charset="0"/>
                          </a:rPr>
                          <m:t>𝑏</m:t>
                        </m:r>
                      </m:sub>
                    </m:sSub>
                    <m:r>
                      <a:rPr lang="en-IN" sz="2800" b="0" i="1" smtClean="0">
                        <a:latin typeface="Cambria Math" panose="02040503050406030204" pitchFamily="18" charset="0"/>
                        <a:cs typeface="Times New Roman" panose="02020603050405020304" pitchFamily="18" charset="0"/>
                      </a:rPr>
                      <m:t>=</m:t>
                    </m:r>
                    <m:func>
                      <m:funcPr>
                        <m:ctrlPr>
                          <a:rPr lang="en-IN" sz="2800" b="0" i="1" smtClean="0">
                            <a:latin typeface="Cambria Math" panose="02040503050406030204" pitchFamily="18" charset="0"/>
                            <a:cs typeface="Times New Roman" panose="02020603050405020304" pitchFamily="18" charset="0"/>
                          </a:rPr>
                        </m:ctrlPr>
                      </m:funcPr>
                      <m:fName>
                        <m:r>
                          <m:rPr>
                            <m:sty m:val="p"/>
                          </m:rPr>
                          <a:rPr lang="en-IN" sz="2800" b="0" i="0" smtClean="0">
                            <a:latin typeface="Cambria Math" panose="02040503050406030204" pitchFamily="18" charset="0"/>
                            <a:cs typeface="Times New Roman" panose="02020603050405020304" pitchFamily="18" charset="0"/>
                          </a:rPr>
                          <m:t>sin</m:t>
                        </m:r>
                      </m:fName>
                      <m:e>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𝜃</m:t>
                            </m:r>
                          </m:num>
                          <m:den>
                            <m:r>
                              <a:rPr lang="en-IN" sz="2800" b="0" i="1" smtClean="0">
                                <a:latin typeface="Cambria Math" panose="02040503050406030204" pitchFamily="18" charset="0"/>
                                <a:cs typeface="Times New Roman" panose="02020603050405020304" pitchFamily="18" charset="0"/>
                              </a:rPr>
                              <m:t>2</m:t>
                            </m:r>
                          </m:den>
                        </m:f>
                      </m:e>
                    </m:func>
                  </m:oMath>
                </a14:m>
                <a:r>
                  <a:rPr lang="en-US" sz="2800" dirty="0">
                    <a:latin typeface="Times New Roman" panose="02020603050405020304" pitchFamily="18" charset="0"/>
                    <a:cs typeface="Times New Roman" panose="02020603050405020304" pitchFamily="18" charset="0"/>
                  </a:rPr>
                  <a:t> .(Half angle allows for a one-to-one mapping). Now substituting and taking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𝑒</m:t>
                        </m:r>
                      </m:e>
                      <m:sup>
                        <m:r>
                          <a:rPr lang="en-IN" sz="2800" b="0" i="1" smtClean="0">
                            <a:latin typeface="Cambria Math" panose="02040503050406030204" pitchFamily="18" charset="0"/>
                            <a:cs typeface="Times New Roman" panose="02020603050405020304" pitchFamily="18" charset="0"/>
                          </a:rPr>
                          <m:t>𝑖</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𝜙</m:t>
                            </m:r>
                          </m:e>
                          <m:sub>
                            <m:r>
                              <a:rPr lang="en-IN" sz="2800" b="0" i="1" smtClean="0">
                                <a:latin typeface="Cambria Math" panose="02040503050406030204" pitchFamily="18" charset="0"/>
                                <a:cs typeface="Times New Roman" panose="02020603050405020304" pitchFamily="18" charset="0"/>
                              </a:rPr>
                              <m:t>𝑎</m:t>
                            </m:r>
                          </m:sub>
                        </m:sSub>
                      </m:sup>
                    </m:sSup>
                  </m:oMath>
                </a14:m>
                <a:r>
                  <a:rPr lang="en-US" sz="2800" dirty="0">
                    <a:latin typeface="Times New Roman" panose="02020603050405020304" pitchFamily="18" charset="0"/>
                    <a:cs typeface="Times New Roman" panose="02020603050405020304" pitchFamily="18" charset="0"/>
                  </a:rPr>
                  <a:t> common we get,</a:t>
                </a:r>
              </a:p>
              <a:p>
                <a:pPr/>
                <a14:m>
                  <m:oMathPara xmlns:m="http://schemas.openxmlformats.org/officeDocument/2006/math">
                    <m:oMathParaPr>
                      <m:jc m:val="centerGroup"/>
                    </m:oMathParaPr>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𝜓</m:t>
                          </m:r>
                        </m:e>
                      </m:d>
                      <m:r>
                        <a:rPr lang="en-IN" sz="2800" b="0" i="1" smtClean="0">
                          <a:latin typeface="Cambria Math" panose="02040503050406030204" pitchFamily="18" charset="0"/>
                          <a:cs typeface="Times New Roman" panose="02020603050405020304" pitchFamily="18" charset="0"/>
                        </a:rPr>
                        <m:t>=</m:t>
                      </m:r>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𝑒</m:t>
                          </m:r>
                        </m:e>
                        <m:sup>
                          <m:r>
                            <a:rPr lang="en-IN" sz="2800" b="0" i="1" smtClean="0">
                              <a:latin typeface="Cambria Math" panose="02040503050406030204" pitchFamily="18" charset="0"/>
                              <a:cs typeface="Times New Roman" panose="02020603050405020304" pitchFamily="18" charset="0"/>
                            </a:rPr>
                            <m:t>𝑖</m:t>
                          </m:r>
                          <m:sSub>
                            <m:sSubPr>
                              <m:ctrlPr>
                                <a:rPr lang="en-IN" sz="2800" b="0" i="1" smtClean="0">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𝜙</m:t>
                              </m:r>
                            </m:e>
                            <m:sub>
                              <m:r>
                                <a:rPr lang="en-IN" sz="2800" b="0" i="1" smtClean="0">
                                  <a:latin typeface="Cambria Math" panose="02040503050406030204" pitchFamily="18" charset="0"/>
                                  <a:cs typeface="Times New Roman" panose="02020603050405020304" pitchFamily="18" charset="0"/>
                                </a:rPr>
                                <m:t>𝑎</m:t>
                              </m:r>
                            </m:sub>
                          </m:sSub>
                        </m:sup>
                      </m:sSup>
                      <m:r>
                        <a:rPr lang="en-IN" sz="2800" b="0" i="1" smtClean="0">
                          <a:latin typeface="Cambria Math" panose="02040503050406030204" pitchFamily="18" charset="0"/>
                          <a:cs typeface="Times New Roman" panose="02020603050405020304" pitchFamily="18" charset="0"/>
                        </a:rPr>
                        <m:t>(</m:t>
                      </m:r>
                      <m:func>
                        <m:funcPr>
                          <m:ctrlPr>
                            <a:rPr lang="en-IN" sz="2800" b="0" i="1" smtClean="0">
                              <a:latin typeface="Cambria Math" panose="02040503050406030204" pitchFamily="18" charset="0"/>
                              <a:cs typeface="Times New Roman" panose="02020603050405020304" pitchFamily="18" charset="0"/>
                            </a:rPr>
                          </m:ctrlPr>
                        </m:funcPr>
                        <m:fName>
                          <m:r>
                            <m:rPr>
                              <m:sty m:val="p"/>
                            </m:rPr>
                            <a:rPr lang="en-IN" sz="2800" b="0" i="0" smtClean="0">
                              <a:latin typeface="Cambria Math" panose="02040503050406030204" pitchFamily="18" charset="0"/>
                              <a:cs typeface="Times New Roman" panose="02020603050405020304" pitchFamily="18" charset="0"/>
                            </a:rPr>
                            <m:t>cos</m:t>
                          </m:r>
                        </m:fName>
                        <m:e>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𝜃</m:t>
                              </m:r>
                            </m:num>
                            <m:den>
                              <m:r>
                                <a:rPr lang="en-IN" sz="2800" b="0" i="1" smtClean="0">
                                  <a:latin typeface="Cambria Math" panose="02040503050406030204" pitchFamily="18" charset="0"/>
                                  <a:cs typeface="Times New Roman" panose="02020603050405020304" pitchFamily="18" charset="0"/>
                                </a:rPr>
                                <m:t>2</m:t>
                              </m:r>
                            </m:den>
                          </m:f>
                        </m:e>
                      </m:func>
                      <m:r>
                        <a:rPr lang="en-IN" sz="2800" b="0" i="1" smtClean="0">
                          <a:latin typeface="Cambria Math" panose="02040503050406030204" pitchFamily="18" charset="0"/>
                          <a:cs typeface="Times New Roman" panose="02020603050405020304" pitchFamily="18" charset="0"/>
                        </a:rPr>
                        <m:t>|0⟩+</m:t>
                      </m:r>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𝑒</m:t>
                          </m:r>
                        </m:e>
                        <m:sup>
                          <m:r>
                            <a:rPr lang="en-IN" sz="2800" b="0" i="1" smtClean="0">
                              <a:latin typeface="Cambria Math" panose="02040503050406030204" pitchFamily="18" charset="0"/>
                              <a:cs typeface="Times New Roman" panose="02020603050405020304" pitchFamily="18" charset="0"/>
                            </a:rPr>
                            <m:t>𝑖</m:t>
                          </m:r>
                          <m:d>
                            <m:dPr>
                              <m:ctrlPr>
                                <a:rPr lang="en-IN" sz="2800" b="0" i="1" smtClean="0">
                                  <a:latin typeface="Cambria Math" panose="02040503050406030204" pitchFamily="18" charset="0"/>
                                  <a:cs typeface="Times New Roman" panose="02020603050405020304" pitchFamily="18" charset="0"/>
                                </a:rPr>
                              </m:ctrlPr>
                            </m:dPr>
                            <m:e>
                              <m:sSub>
                                <m:sSubPr>
                                  <m:ctrlPr>
                                    <a:rPr lang="en-IN" sz="2800" b="0" i="1" smtClean="0">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𝜙</m:t>
                                  </m:r>
                                </m:e>
                                <m:sub>
                                  <m:r>
                                    <a:rPr lang="en-IN" sz="2800" b="0" i="1" smtClean="0">
                                      <a:latin typeface="Cambria Math" panose="02040503050406030204" pitchFamily="18" charset="0"/>
                                      <a:cs typeface="Times New Roman" panose="02020603050405020304" pitchFamily="18" charset="0"/>
                                    </a:rPr>
                                    <m:t>𝑏</m:t>
                                  </m:r>
                                </m:sub>
                              </m:sSub>
                              <m:r>
                                <a:rPr lang="en-IN" sz="2800" b="0" i="1" smtClean="0">
                                  <a:latin typeface="Cambria Math" panose="02040503050406030204" pitchFamily="18" charset="0"/>
                                  <a:cs typeface="Times New Roman" panose="02020603050405020304" pitchFamily="18" charset="0"/>
                                </a:rPr>
                                <m:t>−</m:t>
                              </m:r>
                              <m:sSub>
                                <m:sSubPr>
                                  <m:ctrlPr>
                                    <a:rPr lang="en-IN" sz="2800" b="0" i="1" smtClean="0">
                                      <a:latin typeface="Cambria Math" panose="02040503050406030204" pitchFamily="18" charset="0"/>
                                      <a:cs typeface="Times New Roman" panose="02020603050405020304" pitchFamily="18" charset="0"/>
                                    </a:rPr>
                                  </m:ctrlPr>
                                </m:sSubPr>
                                <m:e>
                                  <m:r>
                                    <a:rPr lang="en-IN" sz="2800" i="1">
                                      <a:latin typeface="Cambria Math" panose="02040503050406030204" pitchFamily="18" charset="0"/>
                                      <a:cs typeface="Times New Roman" panose="02020603050405020304" pitchFamily="18" charset="0"/>
                                    </a:rPr>
                                    <m:t>𝜙</m:t>
                                  </m:r>
                                </m:e>
                                <m:sub>
                                  <m:r>
                                    <a:rPr lang="en-IN" sz="2800" b="0" i="1" smtClean="0">
                                      <a:latin typeface="Cambria Math" panose="02040503050406030204" pitchFamily="18" charset="0"/>
                                      <a:cs typeface="Times New Roman" panose="02020603050405020304" pitchFamily="18" charset="0"/>
                                    </a:rPr>
                                    <m:t>𝑎</m:t>
                                  </m:r>
                                </m:sub>
                              </m:sSub>
                            </m:e>
                          </m:d>
                        </m:sup>
                      </m:sSup>
                      <m:func>
                        <m:funcPr>
                          <m:ctrlPr>
                            <a:rPr lang="en-IN" sz="2800" b="0" i="1" smtClean="0">
                              <a:latin typeface="Cambria Math" panose="02040503050406030204" pitchFamily="18" charset="0"/>
                              <a:cs typeface="Times New Roman" panose="02020603050405020304" pitchFamily="18" charset="0"/>
                            </a:rPr>
                          </m:ctrlPr>
                        </m:funcPr>
                        <m:fName>
                          <m:r>
                            <m:rPr>
                              <m:sty m:val="p"/>
                            </m:rPr>
                            <a:rPr lang="en-IN" sz="2800" b="0" i="0" smtClean="0">
                              <a:latin typeface="Cambria Math" panose="02040503050406030204" pitchFamily="18" charset="0"/>
                              <a:cs typeface="Times New Roman" panose="02020603050405020304" pitchFamily="18" charset="0"/>
                            </a:rPr>
                            <m:t>sin</m:t>
                          </m:r>
                        </m:fName>
                        <m:e>
                          <m:f>
                            <m:fPr>
                              <m:ctrlPr>
                                <a:rPr lang="en-IN" sz="2800" b="0" i="1" smtClean="0">
                                  <a:latin typeface="Cambria Math" panose="02040503050406030204" pitchFamily="18" charset="0"/>
                                  <a:cs typeface="Times New Roman" panose="02020603050405020304" pitchFamily="18" charset="0"/>
                                </a:rPr>
                              </m:ctrlPr>
                            </m:fPr>
                            <m:num>
                              <m:r>
                                <a:rPr lang="en-IN" sz="2800" b="0" i="1" smtClean="0">
                                  <a:latin typeface="Cambria Math" panose="02040503050406030204" pitchFamily="18" charset="0"/>
                                  <a:cs typeface="Times New Roman" panose="02020603050405020304" pitchFamily="18" charset="0"/>
                                </a:rPr>
                                <m:t>𝜃</m:t>
                              </m:r>
                            </m:num>
                            <m:den>
                              <m:r>
                                <a:rPr lang="en-IN" sz="2800" b="0" i="1" smtClean="0">
                                  <a:latin typeface="Cambria Math" panose="02040503050406030204" pitchFamily="18" charset="0"/>
                                  <a:cs typeface="Times New Roman" panose="02020603050405020304" pitchFamily="18" charset="0"/>
                                </a:rPr>
                                <m:t>2</m:t>
                              </m:r>
                            </m:den>
                          </m:f>
                        </m:e>
                      </m:func>
                      <m:r>
                        <a:rPr lang="en-IN" sz="2800" b="0" i="1" smtClean="0">
                          <a:latin typeface="Cambria Math" panose="02040503050406030204" pitchFamily="18" charset="0"/>
                          <a:cs typeface="Times New Roman" panose="02020603050405020304" pitchFamily="18" charset="0"/>
                        </a:rPr>
                        <m:t>|1⟩)</m:t>
                      </m:r>
                    </m:oMath>
                  </m:oMathPara>
                </a14:m>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Now, </a:t>
                </a:r>
                <a14:m>
                  <m:oMath xmlns:m="http://schemas.openxmlformats.org/officeDocument/2006/math">
                    <m:sSup>
                      <m:sSupPr>
                        <m:ctrlPr>
                          <a:rPr lang="en-IN" sz="2800" b="0" i="1" smtClean="0">
                            <a:latin typeface="Cambria Math" panose="02040503050406030204" pitchFamily="18" charset="0"/>
                            <a:cs typeface="Times New Roman" panose="02020603050405020304" pitchFamily="18" charset="0"/>
                          </a:rPr>
                        </m:ctrlPr>
                      </m:sSupPr>
                      <m:e>
                        <m:r>
                          <a:rPr lang="en-IN" sz="2800" b="0" i="1" smtClean="0">
                            <a:latin typeface="Cambria Math" panose="02040503050406030204" pitchFamily="18" charset="0"/>
                            <a:cs typeface="Times New Roman" panose="02020603050405020304" pitchFamily="18" charset="0"/>
                          </a:rPr>
                          <m:t>𝑒</m:t>
                        </m:r>
                      </m:e>
                      <m:sup>
                        <m:r>
                          <a:rPr lang="en-IN" sz="2800" b="0" i="1" smtClean="0">
                            <a:latin typeface="Cambria Math" panose="02040503050406030204" pitchFamily="18" charset="0"/>
                            <a:cs typeface="Times New Roman" panose="02020603050405020304" pitchFamily="18" charset="0"/>
                          </a:rPr>
                          <m:t>𝑖</m:t>
                        </m:r>
                        <m:sSub>
                          <m:sSubPr>
                            <m:ctrlPr>
                              <a:rPr lang="en-IN" sz="2800" b="0" i="1" smtClean="0">
                                <a:latin typeface="Cambria Math" panose="02040503050406030204" pitchFamily="18" charset="0"/>
                                <a:cs typeface="Times New Roman" panose="02020603050405020304" pitchFamily="18" charset="0"/>
                              </a:rPr>
                            </m:ctrlPr>
                          </m:sSubPr>
                          <m:e>
                            <m:r>
                              <a:rPr lang="en-IN" sz="2800" b="0" i="1" smtClean="0">
                                <a:latin typeface="Cambria Math" panose="02040503050406030204" pitchFamily="18" charset="0"/>
                                <a:cs typeface="Times New Roman" panose="02020603050405020304" pitchFamily="18" charset="0"/>
                              </a:rPr>
                              <m:t>𝜃</m:t>
                            </m:r>
                          </m:e>
                          <m:sub>
                            <m:r>
                              <a:rPr lang="en-IN" sz="2800" b="0" i="1" smtClean="0">
                                <a:latin typeface="Cambria Math" panose="02040503050406030204" pitchFamily="18" charset="0"/>
                                <a:cs typeface="Times New Roman" panose="02020603050405020304" pitchFamily="18" charset="0"/>
                              </a:rPr>
                              <m:t>𝑎</m:t>
                            </m:r>
                          </m:sub>
                        </m:sSub>
                      </m:sup>
                    </m:sSup>
                  </m:oMath>
                </a14:m>
                <a:r>
                  <a:rPr lang="en-US" sz="2800" dirty="0">
                    <a:latin typeface="Times New Roman" panose="02020603050405020304" pitchFamily="18" charset="0"/>
                    <a:cs typeface="Times New Roman" panose="02020603050405020304" pitchFamily="18" charset="0"/>
                  </a:rPr>
                  <a:t> is global phase, </a:t>
                </a:r>
                <a14:m>
                  <m:oMath xmlns:m="http://schemas.openxmlformats.org/officeDocument/2006/math">
                    <m:d>
                      <m:dPr>
                        <m:begChr m:val="|"/>
                        <m:endChr m:val="|"/>
                        <m:ctrlPr>
                          <a:rPr lang="en-IN" sz="2400" b="0" i="1" smtClean="0">
                            <a:latin typeface="Cambria Math" panose="02040503050406030204" pitchFamily="18" charset="0"/>
                            <a:cs typeface="Times New Roman" panose="02020603050405020304" pitchFamily="18" charset="0"/>
                          </a:rPr>
                        </m:ctrlPr>
                      </m:dPr>
                      <m:e>
                        <m:sSup>
                          <m:sSupPr>
                            <m:ctrlPr>
                              <a:rPr lang="en-IN" sz="2400" b="0" i="1" smtClean="0">
                                <a:latin typeface="Cambria Math" panose="02040503050406030204" pitchFamily="18" charset="0"/>
                                <a:cs typeface="Times New Roman" panose="02020603050405020304" pitchFamily="18" charset="0"/>
                              </a:rPr>
                            </m:ctrlPr>
                          </m:sSupPr>
                          <m:e>
                            <m:r>
                              <a:rPr lang="en-IN" sz="2400" b="0" i="1" smtClean="0">
                                <a:latin typeface="Cambria Math" panose="02040503050406030204" pitchFamily="18" charset="0"/>
                                <a:cs typeface="Times New Roman" panose="02020603050405020304" pitchFamily="18" charset="0"/>
                              </a:rPr>
                              <m:t>𝑒</m:t>
                            </m:r>
                          </m:e>
                          <m:sup>
                            <m:r>
                              <a:rPr lang="en-IN" sz="2400" b="0" i="1" smtClean="0">
                                <a:latin typeface="Cambria Math" panose="02040503050406030204" pitchFamily="18" charset="0"/>
                                <a:cs typeface="Times New Roman" panose="02020603050405020304" pitchFamily="18" charset="0"/>
                              </a:rPr>
                              <m:t>𝑖</m:t>
                            </m:r>
                            <m:sSub>
                              <m:sSubPr>
                                <m:ctrlPr>
                                  <a:rPr lang="en-IN" sz="2400" b="0" i="1" smtClean="0">
                                    <a:latin typeface="Cambria Math" panose="02040503050406030204" pitchFamily="18" charset="0"/>
                                    <a:cs typeface="Times New Roman" panose="02020603050405020304" pitchFamily="18" charset="0"/>
                                  </a:rPr>
                                </m:ctrlPr>
                              </m:sSubPr>
                              <m:e>
                                <m:r>
                                  <a:rPr lang="en-IN" sz="2400" b="0" i="1" smtClean="0">
                                    <a:latin typeface="Cambria Math" panose="02040503050406030204" pitchFamily="18" charset="0"/>
                                    <a:cs typeface="Times New Roman" panose="02020603050405020304" pitchFamily="18" charset="0"/>
                                  </a:rPr>
                                  <m:t>𝜙</m:t>
                                </m:r>
                              </m:e>
                              <m:sub>
                                <m:r>
                                  <a:rPr lang="en-IN" sz="2400" b="0" i="1" smtClean="0">
                                    <a:latin typeface="Cambria Math" panose="02040503050406030204" pitchFamily="18" charset="0"/>
                                    <a:cs typeface="Times New Roman" panose="02020603050405020304" pitchFamily="18" charset="0"/>
                                  </a:rPr>
                                  <m:t>𝑎</m:t>
                                </m:r>
                              </m:sub>
                            </m:sSub>
                          </m:sup>
                        </m:sSup>
                      </m:e>
                    </m:d>
                    <m:r>
                      <a:rPr lang="en-IN" sz="2400" b="0" i="1" smtClean="0">
                        <a:latin typeface="Cambria Math" panose="02040503050406030204" pitchFamily="18" charset="0"/>
                        <a:cs typeface="Times New Roman" panose="02020603050405020304" pitchFamily="18" charset="0"/>
                      </a:rPr>
                      <m:t>=1</m:t>
                    </m:r>
                  </m:oMath>
                </a14:m>
                <a:r>
                  <a:rPr lang="en-US" sz="2800" dirty="0">
                    <a:latin typeface="Times New Roman" panose="02020603050405020304" pitchFamily="18" charset="0"/>
                    <a:cs typeface="Times New Roman" panose="02020603050405020304" pitchFamily="18" charset="0"/>
                  </a:rPr>
                  <a:t> and has no physical significance. </a:t>
                </a:r>
              </a:p>
            </p:txBody>
          </p:sp>
        </mc:Choice>
        <mc:Fallback xmlns="">
          <p:sp>
            <p:nvSpPr>
              <p:cNvPr id="5" name="TextBox 4">
                <a:extLst>
                  <a:ext uri="{FF2B5EF4-FFF2-40B4-BE49-F238E27FC236}">
                    <a16:creationId xmlns:a16="http://schemas.microsoft.com/office/drawing/2014/main" id="{6B5FD8A4-9498-5D63-8F64-AEFCBDF4633F}"/>
                  </a:ext>
                </a:extLst>
              </p:cNvPr>
              <p:cNvSpPr txBox="1">
                <a:spLocks noRot="1" noChangeAspect="1" noMove="1" noResize="1" noEditPoints="1" noAdjustHandles="1" noChangeArrowheads="1" noChangeShapeType="1" noTextEdit="1"/>
              </p:cNvSpPr>
              <p:nvPr/>
            </p:nvSpPr>
            <p:spPr>
              <a:xfrm>
                <a:off x="628650" y="340831"/>
                <a:ext cx="7886699" cy="6483954"/>
              </a:xfrm>
              <a:prstGeom prst="rect">
                <a:avLst/>
              </a:prstGeom>
              <a:blipFill>
                <a:blip r:embed="rId2"/>
                <a:stretch>
                  <a:fillRect l="-1546" t="-1034" r="-2550" b="-1692"/>
                </a:stretch>
              </a:blipFill>
            </p:spPr>
            <p:txBody>
              <a:bodyPr/>
              <a:lstStyle/>
              <a:p>
                <a:r>
                  <a:rPr lang="en-US">
                    <a:noFill/>
                  </a:rPr>
                  <a:t> </a:t>
                </a:r>
              </a:p>
            </p:txBody>
          </p:sp>
        </mc:Fallback>
      </mc:AlternateContent>
    </p:spTree>
    <p:extLst>
      <p:ext uri="{BB962C8B-B14F-4D97-AF65-F5344CB8AC3E}">
        <p14:creationId xmlns:p14="http://schemas.microsoft.com/office/powerpoint/2010/main" val="79996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5DC9-C08F-25EB-D7F9-5F41A0EF21F4}"/>
              </a:ext>
            </a:extLst>
          </p:cNvPr>
          <p:cNvSpPr>
            <a:spLocks noGrp="1"/>
          </p:cNvSpPr>
          <p:nvPr>
            <p:ph type="title"/>
          </p:nvPr>
        </p:nvSpPr>
        <p:spPr/>
        <p:txBody>
          <a:bodyPr/>
          <a:lstStyle/>
          <a:p>
            <a:r>
              <a:rPr lang="en-IN" dirty="0"/>
              <a:t>Bloch-Poincare Sphere</a:t>
            </a:r>
            <a:endParaRPr lang="en-US" dirty="0"/>
          </a:p>
        </p:txBody>
      </p:sp>
      <p:pic>
        <p:nvPicPr>
          <p:cNvPr id="7" name="Content Placeholder 6" descr="A sphere with lines and numbers&#10;&#10;Description automatically generated">
            <a:extLst>
              <a:ext uri="{FF2B5EF4-FFF2-40B4-BE49-F238E27FC236}">
                <a16:creationId xmlns:a16="http://schemas.microsoft.com/office/drawing/2014/main" id="{705B422F-ACE6-39F9-00D6-13140856B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49058"/>
            <a:ext cx="5589273" cy="4191955"/>
          </a:xfrm>
        </p:spPr>
      </p:pic>
      <p:sp>
        <p:nvSpPr>
          <p:cNvPr id="4" name="Date Placeholder 3">
            <a:extLst>
              <a:ext uri="{FF2B5EF4-FFF2-40B4-BE49-F238E27FC236}">
                <a16:creationId xmlns:a16="http://schemas.microsoft.com/office/drawing/2014/main" id="{71769B02-38A4-78CB-3D4C-D005A912861C}"/>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932C0348-0104-B40C-F32A-409B73E0847D}"/>
              </a:ext>
            </a:extLst>
          </p:cNvPr>
          <p:cNvSpPr>
            <a:spLocks noGrp="1"/>
          </p:cNvSpPr>
          <p:nvPr>
            <p:ph type="sldNum" sz="quarter" idx="12"/>
          </p:nvPr>
        </p:nvSpPr>
        <p:spPr/>
        <p:txBody>
          <a:bodyPr/>
          <a:lstStyle/>
          <a:p>
            <a:fld id="{9EFCAA85-8796-4B17-9CA3-4CB18724EF60}" type="slidenum">
              <a:rPr lang="en-US" smtClean="0"/>
              <a:t>41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5BB610-2CC5-4E17-F4A4-A13E572B9C60}"/>
                  </a:ext>
                </a:extLst>
              </p:cNvPr>
              <p:cNvSpPr txBox="1"/>
              <p:nvPr/>
            </p:nvSpPr>
            <p:spPr>
              <a:xfrm>
                <a:off x="3848793" y="1949058"/>
                <a:ext cx="4783489" cy="1152688"/>
              </a:xfrm>
              <a:prstGeom prst="rect">
                <a:avLst/>
              </a:prstGeom>
              <a:noFill/>
            </p:spPr>
            <p:txBody>
              <a:bodyPr wrap="none" rtlCol="0">
                <a:spAutoFit/>
              </a:bodyPr>
              <a:lstStyle/>
              <a:p>
                <a:r>
                  <a:rPr lang="en-IN" sz="2800" b="0" dirty="0"/>
                  <a:t>z</a:t>
                </a:r>
                <a14:m>
                  <m:oMath xmlns:m="http://schemas.openxmlformats.org/officeDocument/2006/math">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𝜓</m:t>
                        </m:r>
                      </m:e>
                    </m:d>
                    <m:r>
                      <a:rPr lang="en-IN" sz="2800" b="0" i="1" smtClean="0">
                        <a:latin typeface="Cambria Math" panose="02040503050406030204" pitchFamily="18" charset="0"/>
                      </a:rPr>
                      <m:t>=</m:t>
                    </m:r>
                    <m:r>
                      <a:rPr lang="en-IN" sz="2800" b="0" i="1" smtClean="0">
                        <a:latin typeface="Cambria Math" panose="02040503050406030204" pitchFamily="18" charset="0"/>
                      </a:rPr>
                      <m:t>𝑐𝑜𝑠</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𝜃</m:t>
                        </m:r>
                      </m:num>
                      <m:den>
                        <m:r>
                          <a:rPr lang="en-IN" sz="2800" b="0" i="1" smtClean="0">
                            <a:latin typeface="Cambria Math" panose="02040503050406030204" pitchFamily="18" charset="0"/>
                          </a:rPr>
                          <m:t>2</m:t>
                        </m:r>
                      </m:den>
                    </m:f>
                    <m:r>
                      <a:rPr lang="en-IN" sz="2800" b="0" i="1" smtClean="0">
                        <a:latin typeface="Cambria Math" panose="02040503050406030204" pitchFamily="18" charset="0"/>
                      </a:rPr>
                      <m:t> </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0</m:t>
                        </m:r>
                      </m:e>
                    </m:d>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𝑒</m:t>
                        </m:r>
                      </m:e>
                      <m:sup>
                        <m:r>
                          <a:rPr lang="en-IN" sz="2800" b="0" i="1" smtClean="0">
                            <a:latin typeface="Cambria Math" panose="02040503050406030204" pitchFamily="18" charset="0"/>
                          </a:rPr>
                          <m:t>𝑖</m:t>
                        </m:r>
                        <m:r>
                          <m:rPr>
                            <m:sty m:val="p"/>
                          </m:rPr>
                          <a:rPr lang="en-IN" sz="2800" b="0" i="0" smtClean="0">
                            <a:latin typeface="Cambria Math" panose="02040503050406030204" pitchFamily="18" charset="0"/>
                          </a:rPr>
                          <m:t>Φ</m:t>
                        </m:r>
                      </m:sup>
                    </m:sSup>
                    <m:r>
                      <m:rPr>
                        <m:sty m:val="p"/>
                      </m:rPr>
                      <a:rPr lang="en-IN" sz="2800" b="0" i="0" smtClean="0">
                        <a:latin typeface="Cambria Math" panose="02040503050406030204" pitchFamily="18" charset="0"/>
                      </a:rPr>
                      <m:t>sin</m:t>
                    </m:r>
                    <m:r>
                      <a:rPr lang="en-IN" sz="2800" b="0" i="0"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𝜃</m:t>
                        </m:r>
                      </m:num>
                      <m:den>
                        <m:r>
                          <a:rPr lang="en-IN" sz="2800" b="0" i="1" smtClean="0">
                            <a:latin typeface="Cambria Math" panose="02040503050406030204" pitchFamily="18" charset="0"/>
                          </a:rPr>
                          <m:t>2</m:t>
                        </m:r>
                      </m:den>
                    </m:f>
                    <m:r>
                      <a:rPr lang="en-IN" sz="2800" b="0" i="1" smtClean="0">
                        <a:latin typeface="Cambria Math" panose="02040503050406030204" pitchFamily="18" charset="0"/>
                      </a:rPr>
                      <m:t>|1⟩</m:t>
                    </m:r>
                  </m:oMath>
                </a14:m>
                <a:endParaRPr lang="en-US" sz="2800" dirty="0"/>
              </a:p>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𝜃</m:t>
                      </m:r>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0,2</m:t>
                          </m:r>
                          <m:r>
                            <a:rPr lang="en-IN" sz="2800" b="0" i="1" smtClean="0">
                              <a:latin typeface="Cambria Math" panose="02040503050406030204" pitchFamily="18" charset="0"/>
                            </a:rPr>
                            <m:t>𝜋</m:t>
                          </m:r>
                        </m:e>
                      </m:d>
                      <m:r>
                        <a:rPr lang="en-IN" sz="2800" b="0" i="1" smtClean="0">
                          <a:latin typeface="Cambria Math" panose="02040503050406030204" pitchFamily="18" charset="0"/>
                        </a:rPr>
                        <m:t>,</m:t>
                      </m:r>
                      <m:r>
                        <m:rPr>
                          <m:sty m:val="p"/>
                        </m:rPr>
                        <a:rPr lang="en-IN" sz="2800" b="0" i="0" smtClean="0">
                          <a:latin typeface="Cambria Math" panose="02040503050406030204" pitchFamily="18" charset="0"/>
                        </a:rPr>
                        <m:t>Φ</m:t>
                      </m:r>
                      <m:r>
                        <a:rPr lang="en-IN" sz="2800" b="0" i="1" smtClean="0">
                          <a:latin typeface="Cambria Math" panose="02040503050406030204" pitchFamily="18" charset="0"/>
                        </a:rPr>
                        <m:t>∈[0,2</m:t>
                      </m:r>
                      <m:r>
                        <a:rPr lang="en-IN" sz="2800" b="0" i="1" smtClean="0">
                          <a:latin typeface="Cambria Math" panose="02040503050406030204" pitchFamily="18" charset="0"/>
                        </a:rPr>
                        <m:t>𝜋</m:t>
                      </m:r>
                      <m:r>
                        <a:rPr lang="en-IN"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D55BB610-2CC5-4E17-F4A4-A13E572B9C60}"/>
                  </a:ext>
                </a:extLst>
              </p:cNvPr>
              <p:cNvSpPr txBox="1">
                <a:spLocks noRot="1" noChangeAspect="1" noMove="1" noResize="1" noEditPoints="1" noAdjustHandles="1" noChangeArrowheads="1" noChangeShapeType="1" noTextEdit="1"/>
              </p:cNvSpPr>
              <p:nvPr/>
            </p:nvSpPr>
            <p:spPr>
              <a:xfrm>
                <a:off x="3848793" y="1949058"/>
                <a:ext cx="4783489" cy="1152688"/>
              </a:xfrm>
              <a:prstGeom prst="rect">
                <a:avLst/>
              </a:prstGeom>
              <a:blipFill>
                <a:blip r:embed="rId3"/>
                <a:stretch>
                  <a:fillRect l="-2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6904CB-CFA8-2663-4AF3-A4DF8BD62A07}"/>
                  </a:ext>
                </a:extLst>
              </p:cNvPr>
              <p:cNvSpPr txBox="1"/>
              <p:nvPr/>
            </p:nvSpPr>
            <p:spPr>
              <a:xfrm>
                <a:off x="4970298" y="3497965"/>
                <a:ext cx="3595007" cy="3108543"/>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For a Qubit, a state </a:t>
                </a:r>
                <a14:m>
                  <m:oMath xmlns:m="http://schemas.openxmlformats.org/officeDocument/2006/math">
                    <m:r>
                      <a:rPr lang="en-IN" sz="2800" b="0" i="0"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𝜓</m:t>
                    </m:r>
                    <m:r>
                      <a:rPr lang="en-IN"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is represented by a point </a:t>
                </a:r>
                <a:r>
                  <a:rPr lang="en-US" sz="2800" b="1" u="sng" dirty="0">
                    <a:latin typeface="Times New Roman" panose="02020603050405020304" pitchFamily="18" charset="0"/>
                    <a:cs typeface="Times New Roman" panose="02020603050405020304" pitchFamily="18" charset="0"/>
                  </a:rPr>
                  <a:t>on</a:t>
                </a:r>
                <a:r>
                  <a:rPr lang="en-US" sz="2800" dirty="0">
                    <a:latin typeface="Times New Roman" panose="02020603050405020304" pitchFamily="18" charset="0"/>
                    <a:cs typeface="Times New Roman" panose="02020603050405020304" pitchFamily="18" charset="0"/>
                  </a:rPr>
                  <a:t> the Bloch Sphere (unit radius). No such visual representation exists for Qutrits, </a:t>
                </a:r>
                <a:r>
                  <a:rPr lang="en-US" sz="2800" dirty="0" err="1">
                    <a:latin typeface="Times New Roman" panose="02020603050405020304" pitchFamily="18" charset="0"/>
                    <a:cs typeface="Times New Roman" panose="02020603050405020304" pitchFamily="18" charset="0"/>
                  </a:rPr>
                  <a:t>Qudits</a:t>
                </a:r>
                <a:r>
                  <a:rPr lang="en-US" sz="2800" dirty="0">
                    <a:latin typeface="Times New Roman" panose="02020603050405020304" pitchFamily="18"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B46904CB-CFA8-2663-4AF3-A4DF8BD62A07}"/>
                  </a:ext>
                </a:extLst>
              </p:cNvPr>
              <p:cNvSpPr txBox="1">
                <a:spLocks noRot="1" noChangeAspect="1" noMove="1" noResize="1" noEditPoints="1" noAdjustHandles="1" noChangeArrowheads="1" noChangeShapeType="1" noTextEdit="1"/>
              </p:cNvSpPr>
              <p:nvPr/>
            </p:nvSpPr>
            <p:spPr>
              <a:xfrm>
                <a:off x="4970298" y="3497965"/>
                <a:ext cx="3595007" cy="3108543"/>
              </a:xfrm>
              <a:prstGeom prst="rect">
                <a:avLst/>
              </a:prstGeom>
              <a:blipFill>
                <a:blip r:embed="rId4"/>
                <a:stretch>
                  <a:fillRect l="-3390" t="-2157" b="-4510"/>
                </a:stretch>
              </a:blipFill>
            </p:spPr>
            <p:txBody>
              <a:bodyPr/>
              <a:lstStyle/>
              <a:p>
                <a:r>
                  <a:rPr lang="en-US">
                    <a:noFill/>
                  </a:rPr>
                  <a:t> </a:t>
                </a:r>
              </a:p>
            </p:txBody>
          </p:sp>
        </mc:Fallback>
      </mc:AlternateContent>
    </p:spTree>
    <p:extLst>
      <p:ext uri="{BB962C8B-B14F-4D97-AF65-F5344CB8AC3E}">
        <p14:creationId xmlns:p14="http://schemas.microsoft.com/office/powerpoint/2010/main" val="2949976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03747B-6EFE-17C6-C906-1DC4212EFC3B}"/>
                  </a:ext>
                </a:extLst>
              </p:cNvPr>
              <p:cNvSpPr>
                <a:spLocks noGrp="1"/>
              </p:cNvSpPr>
              <p:nvPr>
                <p:ph idx="1"/>
              </p:nvPr>
            </p:nvSpPr>
            <p:spPr>
              <a:xfrm>
                <a:off x="628650" y="744071"/>
                <a:ext cx="7886700" cy="5612280"/>
              </a:xfrm>
            </p:spPr>
            <p:txBody>
              <a:bodyPr/>
              <a:lstStyle/>
              <a:p>
                <a14:m>
                  <m:oMath xmlns:m="http://schemas.openxmlformats.org/officeDocument/2006/math">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𝜓</m:t>
                        </m:r>
                      </m:e>
                    </m:d>
                    <m:r>
                      <a:rPr lang="en-IN" sz="2800" b="0" i="1" smtClean="0">
                        <a:latin typeface="Cambria Math" panose="02040503050406030204" pitchFamily="18" charset="0"/>
                      </a:rPr>
                      <m:t>=</m:t>
                    </m:r>
                    <m:r>
                      <a:rPr lang="en-IN" sz="2800" b="0" i="1" smtClean="0">
                        <a:latin typeface="Cambria Math" panose="02040503050406030204" pitchFamily="18" charset="0"/>
                      </a:rPr>
                      <m:t>𝑐𝑜𝑠</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𝜃</m:t>
                        </m:r>
                      </m:num>
                      <m:den>
                        <m:r>
                          <a:rPr lang="en-IN" sz="2800" b="0" i="1" smtClean="0">
                            <a:latin typeface="Cambria Math" panose="02040503050406030204" pitchFamily="18" charset="0"/>
                          </a:rPr>
                          <m:t>2</m:t>
                        </m:r>
                      </m:den>
                    </m:f>
                    <m:r>
                      <a:rPr lang="en-IN" sz="2800" b="0" i="1" smtClean="0">
                        <a:latin typeface="Cambria Math" panose="02040503050406030204" pitchFamily="18" charset="0"/>
                      </a:rPr>
                      <m:t> </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0</m:t>
                        </m:r>
                      </m:e>
                    </m:d>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𝑒</m:t>
                        </m:r>
                      </m:e>
                      <m:sup>
                        <m:r>
                          <a:rPr lang="en-IN" sz="2800" b="0" i="1" smtClean="0">
                            <a:latin typeface="Cambria Math" panose="02040503050406030204" pitchFamily="18" charset="0"/>
                          </a:rPr>
                          <m:t>𝑖</m:t>
                        </m:r>
                        <m:r>
                          <m:rPr>
                            <m:sty m:val="p"/>
                          </m:rPr>
                          <a:rPr lang="en-IN" sz="2800" b="0" i="0" smtClean="0">
                            <a:latin typeface="Cambria Math" panose="02040503050406030204" pitchFamily="18" charset="0"/>
                          </a:rPr>
                          <m:t>Φ</m:t>
                        </m:r>
                      </m:sup>
                    </m:sSup>
                    <m:r>
                      <m:rPr>
                        <m:sty m:val="p"/>
                      </m:rPr>
                      <a:rPr lang="en-IN" sz="2800" b="0" i="0" smtClean="0">
                        <a:latin typeface="Cambria Math" panose="02040503050406030204" pitchFamily="18" charset="0"/>
                      </a:rPr>
                      <m:t>sin</m:t>
                    </m:r>
                    <m:r>
                      <a:rPr lang="en-IN" sz="2800" b="0" i="0"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𝜃</m:t>
                        </m:r>
                      </m:num>
                      <m:den>
                        <m:r>
                          <a:rPr lang="en-IN" sz="2800" b="0" i="1" smtClean="0">
                            <a:latin typeface="Cambria Math" panose="02040503050406030204" pitchFamily="18" charset="0"/>
                          </a:rPr>
                          <m:t>2</m:t>
                        </m:r>
                      </m:den>
                    </m:f>
                    <m:r>
                      <a:rPr lang="en-IN" sz="2800" b="0" i="1" smtClean="0">
                        <a:latin typeface="Cambria Math" panose="02040503050406030204" pitchFamily="18" charset="0"/>
                      </a:rPr>
                      <m:t>|1⟩</m:t>
                    </m:r>
                  </m:oMath>
                </a14:m>
                <a:endParaRPr lang="en-US" sz="2800" dirty="0"/>
              </a:p>
              <a:p>
                <a:pPr marL="457200" lvl="1"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𝜃</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r>
                            <a:rPr lang="en-IN" b="0" i="1" smtClean="0">
                              <a:latin typeface="Cambria Math" panose="02040503050406030204" pitchFamily="18" charset="0"/>
                            </a:rPr>
                            <m:t>𝜋</m:t>
                          </m:r>
                        </m:e>
                      </m:d>
                      <m:r>
                        <a:rPr lang="en-IN" b="0" i="1" smtClean="0">
                          <a:latin typeface="Cambria Math" panose="02040503050406030204" pitchFamily="18" charset="0"/>
                        </a:rPr>
                        <m:t>,</m:t>
                      </m:r>
                      <m:r>
                        <m:rPr>
                          <m:sty m:val="p"/>
                        </m:rPr>
                        <a:rPr lang="en-IN" b="0" i="0" smtClean="0">
                          <a:latin typeface="Cambria Math" panose="02040503050406030204" pitchFamily="18" charset="0"/>
                        </a:rPr>
                        <m:t>Φ</m:t>
                      </m:r>
                      <m:r>
                        <a:rPr lang="en-IN" b="0" i="1" smtClean="0">
                          <a:latin typeface="Cambria Math" panose="02040503050406030204" pitchFamily="18" charset="0"/>
                        </a:rPr>
                        <m:t>∈[0,2</m:t>
                      </m:r>
                      <m:r>
                        <a:rPr lang="en-IN" b="0" i="1" smtClean="0">
                          <a:latin typeface="Cambria Math" panose="02040503050406030204" pitchFamily="18" charset="0"/>
                        </a:rPr>
                        <m:t>𝜋</m:t>
                      </m:r>
                      <m:r>
                        <a:rPr lang="en-IN" b="0" i="1" smtClean="0">
                          <a:latin typeface="Cambria Math" panose="02040503050406030204" pitchFamily="18" charset="0"/>
                        </a:rPr>
                        <m:t>]</m:t>
                      </m:r>
                    </m:oMath>
                  </m:oMathPara>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F03747B-6EFE-17C6-C906-1DC4212EFC3B}"/>
                  </a:ext>
                </a:extLst>
              </p:cNvPr>
              <p:cNvSpPr>
                <a:spLocks noGrp="1" noRot="1" noChangeAspect="1" noMove="1" noResize="1" noEditPoints="1" noAdjustHandles="1" noChangeArrowheads="1" noChangeShapeType="1" noTextEdit="1"/>
              </p:cNvSpPr>
              <p:nvPr>
                <p:ph idx="1"/>
              </p:nvPr>
            </p:nvSpPr>
            <p:spPr>
              <a:xfrm>
                <a:off x="628650" y="744071"/>
                <a:ext cx="7886700" cy="5612280"/>
              </a:xfrm>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0369AB-EE5A-F804-46F1-ECAA55458B1B}"/>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41144472-A131-690A-29A0-3CCE88732083}"/>
              </a:ext>
            </a:extLst>
          </p:cNvPr>
          <p:cNvSpPr>
            <a:spLocks noGrp="1"/>
          </p:cNvSpPr>
          <p:nvPr>
            <p:ph type="sldNum" sz="quarter" idx="12"/>
          </p:nvPr>
        </p:nvSpPr>
        <p:spPr/>
        <p:txBody>
          <a:bodyPr/>
          <a:lstStyle/>
          <a:p>
            <a:fld id="{9EFCAA85-8796-4B17-9CA3-4CB18724EF60}" type="slidenum">
              <a:rPr lang="en-US" smtClean="0"/>
              <a:t>42</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0E0FD1A-3848-AB7C-C931-355AFACD3C3A}"/>
                  </a:ext>
                </a:extLst>
              </p:cNvPr>
              <p:cNvGraphicFramePr>
                <a:graphicFrameLocks noGrp="1"/>
              </p:cNvGraphicFramePr>
              <p:nvPr>
                <p:extLst>
                  <p:ext uri="{D42A27DB-BD31-4B8C-83A1-F6EECF244321}">
                    <p14:modId xmlns:p14="http://schemas.microsoft.com/office/powerpoint/2010/main" val="318420237"/>
                  </p:ext>
                </p:extLst>
              </p:nvPr>
            </p:nvGraphicFramePr>
            <p:xfrm>
              <a:off x="1524000" y="2131060"/>
              <a:ext cx="6096000" cy="3287903"/>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179834625"/>
                        </a:ext>
                      </a:extLst>
                    </a:gridCol>
                    <a:gridCol w="2032000">
                      <a:extLst>
                        <a:ext uri="{9D8B030D-6E8A-4147-A177-3AD203B41FA5}">
                          <a16:colId xmlns:a16="http://schemas.microsoft.com/office/drawing/2014/main" val="900538707"/>
                        </a:ext>
                      </a:extLst>
                    </a:gridCol>
                    <a:gridCol w="2032000">
                      <a:extLst>
                        <a:ext uri="{9D8B030D-6E8A-4147-A177-3AD203B41FA5}">
                          <a16:colId xmlns:a16="http://schemas.microsoft.com/office/drawing/2014/main" val="2419654788"/>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𝜃</m:t>
                                </m:r>
                              </m:oMath>
                            </m:oMathPara>
                          </a14:m>
                          <a:endParaRPr lang="en-US" b="0" dirty="0">
                            <a:ln>
                              <a:solidFill>
                                <a:schemeClr val="bg1"/>
                              </a:solidFill>
                            </a:ln>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IN" sz="1800" b="0" i="0" smtClean="0">
                                    <a:latin typeface="Cambria Math" panose="02040503050406030204" pitchFamily="18" charset="0"/>
                                  </a:rPr>
                                  <m:t>Φ</m:t>
                                </m:r>
                              </m:oMath>
                            </m:oMathPara>
                          </a14:m>
                          <a:endParaRPr lang="en-US" dirty="0"/>
                        </a:p>
                      </a:txBody>
                      <a:tcPr/>
                    </a:tc>
                    <a:tc>
                      <a:txBody>
                        <a:bodyPr/>
                        <a:lstStyle/>
                        <a:p>
                          <a:pPr algn="ctr"/>
                          <a:r>
                            <a:rPr lang="en-IN" dirty="0"/>
                            <a:t>State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3121569885"/>
                      </a:ext>
                    </a:extLst>
                  </a:tr>
                  <a:tr h="370840">
                    <a:tc>
                      <a:txBody>
                        <a:bodyPr/>
                        <a:lstStyle/>
                        <a:p>
                          <a:pPr algn="ctr"/>
                          <a:r>
                            <a:rPr lang="en-IN" dirty="0"/>
                            <a:t>0</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𝜋</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509282292"/>
                      </a:ext>
                    </a:extLst>
                  </a:tr>
                  <a:tr h="370840">
                    <a:tc>
                      <a:txBody>
                        <a:bodyPr/>
                        <a:lstStyle/>
                        <a:p>
                          <a:pPr algn="ctr"/>
                          <a:r>
                            <a:rPr lang="en-IN" dirty="0"/>
                            <a:t>0</a:t>
                          </a:r>
                        </a:p>
                      </a:txBody>
                      <a:tcPr/>
                    </a:tc>
                    <a:tc>
                      <a:txBody>
                        <a:bodyPr/>
                        <a:lstStyle/>
                        <a:p>
                          <a:pPr algn="ctr"/>
                          <a:r>
                            <a:rPr lang="en-IN" dirty="0"/>
                            <a:t>0</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3773236052"/>
                      </a:ext>
                    </a:extLst>
                  </a:tr>
                  <a:tr h="370840">
                    <a:tc>
                      <a:txBody>
                        <a:bodyPr/>
                        <a:lstStyle/>
                        <a:p>
                          <a:pPr algn="ctr"/>
                          <a:r>
                            <a:rPr lang="en-IN" dirty="0"/>
                            <a:t>0</a:t>
                          </a:r>
                        </a:p>
                      </a:txBody>
                      <a:tcPr/>
                    </a:tc>
                    <a:tc>
                      <a:txBody>
                        <a:bodyPr/>
                        <a:lstStyle/>
                        <a:p>
                          <a:pPr algn="ct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oMath>
                          </a14:m>
                          <a:r>
                            <a:rPr lang="en-US" dirty="0"/>
                            <a:t> </a:t>
                          </a:r>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12635636"/>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𝜋</m:t>
                                </m:r>
                              </m:oMath>
                            </m:oMathPara>
                          </a14:m>
                          <a:endParaRPr lang="en-IN" b="0" dirty="0"/>
                        </a:p>
                      </a:txBody>
                      <a:tcPr/>
                    </a:tc>
                    <a:tc>
                      <a:txBody>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980865121"/>
                      </a:ext>
                    </a:extLst>
                  </a:tr>
                  <a:tr h="370840">
                    <a:tc>
                      <a:txBody>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oMath>
                            </m:oMathPara>
                          </a14:m>
                          <a:endParaRPr lang="en-IN" b="0" dirty="0"/>
                        </a:p>
                      </a:txBody>
                      <a:tcPr/>
                    </a:tc>
                    <a:tc>
                      <a:txBody>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939916319"/>
                      </a:ext>
                    </a:extLst>
                  </a:tr>
                  <a:tr h="370840">
                    <a:tc>
                      <a:txBody>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3</m:t>
                                    </m:r>
                                    <m:r>
                                      <a:rPr lang="en-IN" b="0" i="1" smtClean="0">
                                        <a:latin typeface="Cambria Math" panose="02040503050406030204" pitchFamily="18" charset="0"/>
                                      </a:rPr>
                                      <m:t>𝜋</m:t>
                                    </m:r>
                                  </m:num>
                                  <m:den>
                                    <m:r>
                                      <a:rPr lang="en-IN" b="0" i="1" smtClean="0">
                                        <a:latin typeface="Cambria Math" panose="02040503050406030204" pitchFamily="18" charset="0"/>
                                      </a:rPr>
                                      <m:t>2</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2</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289810320"/>
                      </a:ext>
                    </a:extLst>
                  </a:tr>
                </a:tbl>
              </a:graphicData>
            </a:graphic>
          </p:graphicFrame>
        </mc:Choice>
        <mc:Fallback xmlns="">
          <p:graphicFrame>
            <p:nvGraphicFramePr>
              <p:cNvPr id="6" name="Table 5">
                <a:extLst>
                  <a:ext uri="{FF2B5EF4-FFF2-40B4-BE49-F238E27FC236}">
                    <a16:creationId xmlns:a16="http://schemas.microsoft.com/office/drawing/2014/main" id="{40E0FD1A-3848-AB7C-C931-355AFACD3C3A}"/>
                  </a:ext>
                </a:extLst>
              </p:cNvPr>
              <p:cNvGraphicFramePr>
                <a:graphicFrameLocks noGrp="1"/>
              </p:cNvGraphicFramePr>
              <p:nvPr>
                <p:extLst>
                  <p:ext uri="{D42A27DB-BD31-4B8C-83A1-F6EECF244321}">
                    <p14:modId xmlns:p14="http://schemas.microsoft.com/office/powerpoint/2010/main" val="318420237"/>
                  </p:ext>
                </p:extLst>
              </p:nvPr>
            </p:nvGraphicFramePr>
            <p:xfrm>
              <a:off x="1524000" y="2131060"/>
              <a:ext cx="6096000" cy="3287903"/>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179834625"/>
                        </a:ext>
                      </a:extLst>
                    </a:gridCol>
                    <a:gridCol w="2032000">
                      <a:extLst>
                        <a:ext uri="{9D8B030D-6E8A-4147-A177-3AD203B41FA5}">
                          <a16:colId xmlns:a16="http://schemas.microsoft.com/office/drawing/2014/main" val="900538707"/>
                        </a:ext>
                      </a:extLst>
                    </a:gridCol>
                    <a:gridCol w="2032000">
                      <a:extLst>
                        <a:ext uri="{9D8B030D-6E8A-4147-A177-3AD203B41FA5}">
                          <a16:colId xmlns:a16="http://schemas.microsoft.com/office/drawing/2014/main" val="2419654788"/>
                        </a:ext>
                      </a:extLst>
                    </a:gridCol>
                  </a:tblGrid>
                  <a:tr h="370840">
                    <a:tc>
                      <a:txBody>
                        <a:bodyPr/>
                        <a:lstStyle/>
                        <a:p>
                          <a:endParaRPr lang="en-US"/>
                        </a:p>
                      </a:txBody>
                      <a:tcPr>
                        <a:blipFill>
                          <a:blip r:embed="rId3"/>
                          <a:stretch>
                            <a:fillRect l="-601" t="-8197" r="-201201" b="-790164"/>
                          </a:stretch>
                        </a:blipFill>
                      </a:tcPr>
                    </a:tc>
                    <a:tc>
                      <a:txBody>
                        <a:bodyPr/>
                        <a:lstStyle/>
                        <a:p>
                          <a:endParaRPr lang="en-US"/>
                        </a:p>
                      </a:txBody>
                      <a:tcPr>
                        <a:blipFill>
                          <a:blip r:embed="rId3"/>
                          <a:stretch>
                            <a:fillRect l="-100299" t="-8197" r="-100599" b="-790164"/>
                          </a:stretch>
                        </a:blipFill>
                      </a:tcPr>
                    </a:tc>
                    <a:tc>
                      <a:txBody>
                        <a:bodyPr/>
                        <a:lstStyle/>
                        <a:p>
                          <a:endParaRPr lang="en-US"/>
                        </a:p>
                      </a:txBody>
                      <a:tcPr>
                        <a:blipFill>
                          <a:blip r:embed="rId3"/>
                          <a:stretch>
                            <a:fillRect l="-200901" t="-8197" r="-901" b="-790164"/>
                          </a:stretch>
                        </a:blipFill>
                      </a:tcPr>
                    </a:tc>
                    <a:extLst>
                      <a:ext uri="{0D108BD9-81ED-4DB2-BD59-A6C34878D82A}">
                        <a16:rowId xmlns:a16="http://schemas.microsoft.com/office/drawing/2014/main" val="3121569885"/>
                      </a:ext>
                    </a:extLst>
                  </a:tr>
                  <a:tr h="370840">
                    <a:tc>
                      <a:txBody>
                        <a:bodyPr/>
                        <a:lstStyle/>
                        <a:p>
                          <a:pPr algn="ctr"/>
                          <a:r>
                            <a:rPr lang="en-IN" dirty="0"/>
                            <a:t>0</a:t>
                          </a:r>
                          <a:endParaRPr lang="en-US" dirty="0"/>
                        </a:p>
                      </a:txBody>
                      <a:tcPr/>
                    </a:tc>
                    <a:tc>
                      <a:txBody>
                        <a:bodyPr/>
                        <a:lstStyle/>
                        <a:p>
                          <a:endParaRPr lang="en-US"/>
                        </a:p>
                      </a:txBody>
                      <a:tcPr>
                        <a:blipFill>
                          <a:blip r:embed="rId3"/>
                          <a:stretch>
                            <a:fillRect l="-100299" t="-108197" r="-100599" b="-690164"/>
                          </a:stretch>
                        </a:blipFill>
                      </a:tcPr>
                    </a:tc>
                    <a:tc>
                      <a:txBody>
                        <a:bodyPr/>
                        <a:lstStyle/>
                        <a:p>
                          <a:endParaRPr lang="en-US"/>
                        </a:p>
                      </a:txBody>
                      <a:tcPr>
                        <a:blipFill>
                          <a:blip r:embed="rId3"/>
                          <a:stretch>
                            <a:fillRect l="-200901" t="-108197" r="-901" b="-690164"/>
                          </a:stretch>
                        </a:blipFill>
                      </a:tcPr>
                    </a:tc>
                    <a:extLst>
                      <a:ext uri="{0D108BD9-81ED-4DB2-BD59-A6C34878D82A}">
                        <a16:rowId xmlns:a16="http://schemas.microsoft.com/office/drawing/2014/main" val="509282292"/>
                      </a:ext>
                    </a:extLst>
                  </a:tr>
                  <a:tr h="370840">
                    <a:tc>
                      <a:txBody>
                        <a:bodyPr/>
                        <a:lstStyle/>
                        <a:p>
                          <a:pPr algn="ctr"/>
                          <a:r>
                            <a:rPr lang="en-IN" dirty="0"/>
                            <a:t>0</a:t>
                          </a:r>
                        </a:p>
                      </a:txBody>
                      <a:tcPr/>
                    </a:tc>
                    <a:tc>
                      <a:txBody>
                        <a:bodyPr/>
                        <a:lstStyle/>
                        <a:p>
                          <a:pPr algn="ctr"/>
                          <a:r>
                            <a:rPr lang="en-IN" dirty="0"/>
                            <a:t>0</a:t>
                          </a:r>
                          <a:endParaRPr lang="en-US" dirty="0"/>
                        </a:p>
                      </a:txBody>
                      <a:tcPr/>
                    </a:tc>
                    <a:tc>
                      <a:txBody>
                        <a:bodyPr/>
                        <a:lstStyle/>
                        <a:p>
                          <a:endParaRPr lang="en-US"/>
                        </a:p>
                      </a:txBody>
                      <a:tcPr>
                        <a:blipFill>
                          <a:blip r:embed="rId3"/>
                          <a:stretch>
                            <a:fillRect l="-200901" t="-208197" r="-901" b="-590164"/>
                          </a:stretch>
                        </a:blipFill>
                      </a:tcPr>
                    </a:tc>
                    <a:extLst>
                      <a:ext uri="{0D108BD9-81ED-4DB2-BD59-A6C34878D82A}">
                        <a16:rowId xmlns:a16="http://schemas.microsoft.com/office/drawing/2014/main" val="3773236052"/>
                      </a:ext>
                    </a:extLst>
                  </a:tr>
                  <a:tr h="455295">
                    <a:tc>
                      <a:txBody>
                        <a:bodyPr/>
                        <a:lstStyle/>
                        <a:p>
                          <a:pPr algn="ctr"/>
                          <a:r>
                            <a:rPr lang="en-IN" dirty="0"/>
                            <a:t>0</a:t>
                          </a:r>
                        </a:p>
                      </a:txBody>
                      <a:tcPr/>
                    </a:tc>
                    <a:tc>
                      <a:txBody>
                        <a:bodyPr/>
                        <a:lstStyle/>
                        <a:p>
                          <a:endParaRPr lang="en-US"/>
                        </a:p>
                      </a:txBody>
                      <a:tcPr>
                        <a:blipFill>
                          <a:blip r:embed="rId3"/>
                          <a:stretch>
                            <a:fillRect l="-100299" t="-254054" r="-100599" b="-386486"/>
                          </a:stretch>
                        </a:blipFill>
                      </a:tcPr>
                    </a:tc>
                    <a:tc>
                      <a:txBody>
                        <a:bodyPr/>
                        <a:lstStyle/>
                        <a:p>
                          <a:endParaRPr lang="en-US"/>
                        </a:p>
                      </a:txBody>
                      <a:tcPr>
                        <a:blipFill>
                          <a:blip r:embed="rId3"/>
                          <a:stretch>
                            <a:fillRect l="-200901" t="-254054" r="-901" b="-386486"/>
                          </a:stretch>
                        </a:blipFill>
                      </a:tcPr>
                    </a:tc>
                    <a:extLst>
                      <a:ext uri="{0D108BD9-81ED-4DB2-BD59-A6C34878D82A}">
                        <a16:rowId xmlns:a16="http://schemas.microsoft.com/office/drawing/2014/main" val="312635636"/>
                      </a:ext>
                    </a:extLst>
                  </a:tr>
                  <a:tr h="557530">
                    <a:tc>
                      <a:txBody>
                        <a:bodyPr/>
                        <a:lstStyle/>
                        <a:p>
                          <a:endParaRPr lang="en-US"/>
                        </a:p>
                      </a:txBody>
                      <a:tcPr>
                        <a:blipFill>
                          <a:blip r:embed="rId3"/>
                          <a:stretch>
                            <a:fillRect l="-601" t="-284783" r="-201201" b="-210870"/>
                          </a:stretch>
                        </a:blipFill>
                      </a:tcPr>
                    </a:tc>
                    <a:tc>
                      <a:txBody>
                        <a:bodyPr/>
                        <a:lstStyle/>
                        <a:p>
                          <a:endParaRPr lang="en-US"/>
                        </a:p>
                      </a:txBody>
                      <a:tcPr>
                        <a:blipFill>
                          <a:blip r:embed="rId3"/>
                          <a:stretch>
                            <a:fillRect l="-100299" t="-284783" r="-100599" b="-210870"/>
                          </a:stretch>
                        </a:blipFill>
                      </a:tcPr>
                    </a:tc>
                    <a:tc>
                      <a:txBody>
                        <a:bodyPr/>
                        <a:lstStyle/>
                        <a:p>
                          <a:endParaRPr lang="en-US"/>
                        </a:p>
                      </a:txBody>
                      <a:tcPr>
                        <a:blipFill>
                          <a:blip r:embed="rId3"/>
                          <a:stretch>
                            <a:fillRect l="-200901" t="-284783" r="-901" b="-210870"/>
                          </a:stretch>
                        </a:blipFill>
                      </a:tcPr>
                    </a:tc>
                    <a:extLst>
                      <a:ext uri="{0D108BD9-81ED-4DB2-BD59-A6C34878D82A}">
                        <a16:rowId xmlns:a16="http://schemas.microsoft.com/office/drawing/2014/main" val="980865121"/>
                      </a:ext>
                    </a:extLst>
                  </a:tr>
                  <a:tr h="557530">
                    <a:tc>
                      <a:txBody>
                        <a:bodyPr/>
                        <a:lstStyle/>
                        <a:p>
                          <a:endParaRPr lang="en-US"/>
                        </a:p>
                      </a:txBody>
                      <a:tcPr>
                        <a:blipFill>
                          <a:blip r:embed="rId3"/>
                          <a:stretch>
                            <a:fillRect l="-601" t="-384783" r="-201201" b="-110870"/>
                          </a:stretch>
                        </a:blipFill>
                      </a:tcPr>
                    </a:tc>
                    <a:tc>
                      <a:txBody>
                        <a:bodyPr/>
                        <a:lstStyle/>
                        <a:p>
                          <a:endParaRPr lang="en-US"/>
                        </a:p>
                      </a:txBody>
                      <a:tcPr>
                        <a:blipFill>
                          <a:blip r:embed="rId3"/>
                          <a:stretch>
                            <a:fillRect l="-100299" t="-384783" r="-100599" b="-110870"/>
                          </a:stretch>
                        </a:blipFill>
                      </a:tcPr>
                    </a:tc>
                    <a:tc>
                      <a:txBody>
                        <a:bodyPr/>
                        <a:lstStyle/>
                        <a:p>
                          <a:endParaRPr lang="en-US"/>
                        </a:p>
                      </a:txBody>
                      <a:tcPr>
                        <a:blipFill>
                          <a:blip r:embed="rId3"/>
                          <a:stretch>
                            <a:fillRect l="-200901" t="-384783" r="-901" b="-110870"/>
                          </a:stretch>
                        </a:blipFill>
                      </a:tcPr>
                    </a:tc>
                    <a:extLst>
                      <a:ext uri="{0D108BD9-81ED-4DB2-BD59-A6C34878D82A}">
                        <a16:rowId xmlns:a16="http://schemas.microsoft.com/office/drawing/2014/main" val="1939916319"/>
                      </a:ext>
                    </a:extLst>
                  </a:tr>
                  <a:tr h="605028">
                    <a:tc>
                      <a:txBody>
                        <a:bodyPr/>
                        <a:lstStyle/>
                        <a:p>
                          <a:endParaRPr lang="en-US"/>
                        </a:p>
                      </a:txBody>
                      <a:tcPr>
                        <a:blipFill>
                          <a:blip r:embed="rId3"/>
                          <a:stretch>
                            <a:fillRect l="-601" t="-450505" r="-201201" b="-3030"/>
                          </a:stretch>
                        </a:blipFill>
                      </a:tcPr>
                    </a:tc>
                    <a:tc>
                      <a:txBody>
                        <a:bodyPr/>
                        <a:lstStyle/>
                        <a:p>
                          <a:endParaRPr lang="en-US"/>
                        </a:p>
                      </a:txBody>
                      <a:tcPr>
                        <a:blipFill>
                          <a:blip r:embed="rId3"/>
                          <a:stretch>
                            <a:fillRect l="-100299" t="-450505" r="-100599" b="-3030"/>
                          </a:stretch>
                        </a:blipFill>
                      </a:tcPr>
                    </a:tc>
                    <a:tc>
                      <a:txBody>
                        <a:bodyPr/>
                        <a:lstStyle/>
                        <a:p>
                          <a:endParaRPr lang="en-US"/>
                        </a:p>
                      </a:txBody>
                      <a:tcPr>
                        <a:blipFill>
                          <a:blip r:embed="rId3"/>
                          <a:stretch>
                            <a:fillRect l="-200901" t="-450505" r="-901" b="-3030"/>
                          </a:stretch>
                        </a:blipFill>
                      </a:tcPr>
                    </a:tc>
                    <a:extLst>
                      <a:ext uri="{0D108BD9-81ED-4DB2-BD59-A6C34878D82A}">
                        <a16:rowId xmlns:a16="http://schemas.microsoft.com/office/drawing/2014/main" val="3289810320"/>
                      </a:ext>
                    </a:extLst>
                  </a:tr>
                </a:tbl>
              </a:graphicData>
            </a:graphic>
          </p:graphicFrame>
        </mc:Fallback>
      </mc:AlternateContent>
    </p:spTree>
    <p:extLst>
      <p:ext uri="{BB962C8B-B14F-4D97-AF65-F5344CB8AC3E}">
        <p14:creationId xmlns:p14="http://schemas.microsoft.com/office/powerpoint/2010/main" val="3507684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D442C95-2E7C-D409-7B68-4DA958E337E6}"/>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1B6E25CD-841A-C1C5-4C07-F844A6661AD0}"/>
              </a:ext>
            </a:extLst>
          </p:cNvPr>
          <p:cNvSpPr>
            <a:spLocks noGrp="1"/>
          </p:cNvSpPr>
          <p:nvPr>
            <p:ph type="sldNum" sz="quarter" idx="12"/>
          </p:nvPr>
        </p:nvSpPr>
        <p:spPr/>
        <p:txBody>
          <a:bodyPr/>
          <a:lstStyle/>
          <a:p>
            <a:fld id="{9EFCAA85-8796-4B17-9CA3-4CB18724EF60}" type="slidenum">
              <a:rPr lang="en-US" smtClean="0"/>
              <a:t>43</a:t>
            </a:fld>
            <a:endParaRPr lang="en-US"/>
          </a:p>
        </p:txBody>
      </p:sp>
      <p:sp>
        <p:nvSpPr>
          <p:cNvPr id="5" name="TextBox 4">
            <a:extLst>
              <a:ext uri="{FF2B5EF4-FFF2-40B4-BE49-F238E27FC236}">
                <a16:creationId xmlns:a16="http://schemas.microsoft.com/office/drawing/2014/main" id="{6B5FD8A4-9498-5D63-8F64-AEFCBDF4633F}"/>
              </a:ext>
            </a:extLst>
          </p:cNvPr>
          <p:cNvSpPr txBox="1"/>
          <p:nvPr/>
        </p:nvSpPr>
        <p:spPr>
          <a:xfrm>
            <a:off x="628650" y="340831"/>
            <a:ext cx="7886699" cy="6555641"/>
          </a:xfrm>
          <a:prstGeom prst="rect">
            <a:avLst/>
          </a:prstGeom>
          <a:noFill/>
        </p:spPr>
        <p:txBody>
          <a:bodyPr wrap="square" rtlCol="0">
            <a:spAutoFit/>
          </a:bodyPr>
          <a:lstStyle/>
          <a:p>
            <a:pPr marL="457200" indent="-457200">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Note that here Points on the sphere are called </a:t>
            </a:r>
            <a:r>
              <a:rPr lang="en-IN" sz="2800" b="1" dirty="0">
                <a:latin typeface="Times New Roman" panose="02020603050405020304" pitchFamily="18" charset="0"/>
                <a:cs typeface="Times New Roman" panose="02020603050405020304" pitchFamily="18" charset="0"/>
              </a:rPr>
              <a:t>Pure States (Normalized States)</a:t>
            </a:r>
            <a:r>
              <a:rPr lang="en-IN" sz="2800" dirty="0">
                <a:latin typeface="Times New Roman" panose="02020603050405020304" pitchFamily="18" charset="0"/>
                <a:cs typeface="Times New Roman" panose="02020603050405020304" pitchFamily="18" charset="0"/>
              </a:rPr>
              <a:t>. Thus, any points outside the sphere can be brought onto the surface of the spheres by normalizing as Global Phase is not a physical Observable (i.e. we cannot physically distinguish a global phase on measurement). But the Relative Phase is a Physical Observable (i.e. can be distinguished on measurement) and hence represents different State</a:t>
            </a:r>
            <a:r>
              <a:rPr lang="en-US" sz="28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Points inside the Sphere represent the </a:t>
            </a:r>
            <a:r>
              <a:rPr lang="en-US" sz="2800" b="1" i="1" u="sng" dirty="0">
                <a:latin typeface="Times New Roman" panose="02020603050405020304" pitchFamily="18" charset="0"/>
                <a:cs typeface="Times New Roman" panose="02020603050405020304" pitchFamily="18" charset="0"/>
              </a:rPr>
              <a:t>“Mixed States” </a:t>
            </a:r>
            <a:r>
              <a:rPr lang="en-US" sz="2800" dirty="0">
                <a:latin typeface="Times New Roman" panose="02020603050405020304" pitchFamily="18" charset="0"/>
                <a:cs typeface="Times New Roman" panose="02020603050405020304" pitchFamily="18" charset="0"/>
              </a:rPr>
              <a:t> which is a mixture of Pure States.</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Prove that the states on the opposite ends of diameter of </a:t>
            </a:r>
            <a:r>
              <a:rPr lang="en-US" sz="2800" dirty="0" err="1">
                <a:latin typeface="Times New Roman" panose="02020603050405020304" pitchFamily="18" charset="0"/>
                <a:cs typeface="Times New Roman" panose="02020603050405020304" pitchFamily="18" charset="0"/>
              </a:rPr>
              <a:t>bloch</a:t>
            </a:r>
            <a:r>
              <a:rPr lang="en-US" sz="2800" dirty="0">
                <a:latin typeface="Times New Roman" panose="02020603050405020304" pitchFamily="18" charset="0"/>
                <a:cs typeface="Times New Roman" panose="02020603050405020304" pitchFamily="18" charset="0"/>
              </a:rPr>
              <a:t>-sphere are orthonormal!!!</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904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68D1-E78E-FC22-5C83-1BCBEC31D809}"/>
              </a:ext>
            </a:extLst>
          </p:cNvPr>
          <p:cNvSpPr>
            <a:spLocks noGrp="1"/>
          </p:cNvSpPr>
          <p:nvPr>
            <p:ph type="title"/>
          </p:nvPr>
        </p:nvSpPr>
        <p:spPr/>
        <p:txBody>
          <a:bodyPr/>
          <a:lstStyle/>
          <a:p>
            <a:r>
              <a:rPr lang="en-IN" dirty="0"/>
              <a:t>Matrix in a different basis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933F5-077C-6EFF-2B26-E0A9D7B386B0}"/>
                  </a:ext>
                </a:extLst>
              </p:cNvPr>
              <p:cNvSpPr>
                <a:spLocks noGrp="1"/>
              </p:cNvSpPr>
              <p:nvPr>
                <p:ph idx="1"/>
              </p:nvPr>
            </p:nvSpPr>
            <p:spPr>
              <a:xfrm>
                <a:off x="628650" y="1639536"/>
                <a:ext cx="8018961" cy="4810306"/>
              </a:xfrm>
            </p:spPr>
            <p:txBody>
              <a:bodyPr>
                <a:normAutofit fontScale="92500" lnSpcReduction="10000"/>
              </a:bodyPr>
              <a:lstStyle/>
              <a:p>
                <a:r>
                  <a:rPr lang="en-IN" dirty="0"/>
                  <a:t>A linear Operator can be represented in any arbitrary orthonormal basis by a set of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oMath>
                </a14:m>
                <a:r>
                  <a:rPr lang="en-US" dirty="0"/>
                  <a:t> numbers, written as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𝑛</m:t>
                    </m:r>
                  </m:oMath>
                </a14:m>
                <a:r>
                  <a:rPr lang="en-US" dirty="0"/>
                  <a:t> matrix elements in that basis. Note that the matrix elements are basis dependent. Say a vector v in orthonormal basis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oMath>
                </a14:m>
                <a:r>
                  <a:rPr lang="en-US" dirty="0"/>
                  <a:t> can be expressed as </a:t>
                </a:r>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e>
                    </m:nary>
                  </m:oMath>
                </a14:m>
                <a:endParaRPr lang="en-IN" b="0" dirty="0"/>
              </a:p>
              <a:p>
                <a:pPr lvl="1"/>
                <a14:m>
                  <m:oMath xmlns:m="http://schemas.openxmlformats.org/officeDocument/2006/math">
                    <m:r>
                      <a:rPr lang="en-IN" b="0" i="1" smtClean="0">
                        <a:latin typeface="Cambria Math" panose="02040503050406030204" pitchFamily="18" charset="0"/>
                      </a:rPr>
                      <m:t>𝑀</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𝑗</m:t>
                            </m:r>
                          </m:sub>
                        </m:sSub>
                        <m:r>
                          <a:rPr lang="en-IN" b="0" i="1" smtClean="0">
                            <a:latin typeface="Cambria Math" panose="02040503050406030204" pitchFamily="18" charset="0"/>
                          </a:rPr>
                          <m:t>𝑀</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m:t>
                        </m:r>
                      </m:e>
                    </m:nary>
                  </m:oMath>
                </a14:m>
                <a:endParaRPr lang="en-US" dirty="0"/>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𝑀</m:t>
                            </m:r>
                          </m:e>
                        </m:d>
                        <m:r>
                          <a:rPr lang="en-IN" b="0" i="1" smtClean="0">
                            <a:latin typeface="Cambria Math" panose="02040503050406030204" pitchFamily="18" charset="0"/>
                          </a:rPr>
                          <m:t>𝑣</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𝑗</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i="1">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𝑗</m:t>
                            </m:r>
                          </m:sub>
                        </m:sSub>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𝑖</m:t>
                            </m:r>
                            <m:d>
                              <m:dPr>
                                <m:begChr m:val="|"/>
                                <m:endChr m:val="|"/>
                                <m:ctrlPr>
                                  <a:rPr lang="en-IN" i="1">
                                    <a:latin typeface="Cambria Math" panose="02040503050406030204" pitchFamily="18" charset="0"/>
                                  </a:rPr>
                                </m:ctrlPr>
                              </m:dPr>
                              <m:e>
                                <m:r>
                                  <a:rPr lang="en-IN" i="1">
                                    <a:latin typeface="Cambria Math" panose="02040503050406030204" pitchFamily="18" charset="0"/>
                                  </a:rPr>
                                  <m:t>𝑀</m:t>
                                </m:r>
                              </m:e>
                            </m:d>
                            <m:r>
                              <a:rPr lang="en-IN" b="0" i="1" smtClean="0">
                                <a:latin typeface="Cambria Math" panose="02040503050406030204" pitchFamily="18" charset="0"/>
                              </a:rPr>
                              <m:t>𝑗</m:t>
                            </m:r>
                          </m:e>
                        </m:d>
                      </m:e>
                    </m:nary>
                  </m:oMath>
                </a14:m>
                <a:r>
                  <a:rPr lang="en-US" dirty="0"/>
                  <a:t> can be expressed. Thus, the </a:t>
                </a:r>
                <a:r>
                  <a:rPr lang="en-US" dirty="0" err="1"/>
                  <a:t>i</a:t>
                </a:r>
                <a:r>
                  <a:rPr lang="en-US" baseline="30000" dirty="0" err="1"/>
                  <a:t>th</a:t>
                </a:r>
                <a:r>
                  <a:rPr lang="en-US" dirty="0"/>
                  <a:t>  component of the transformed vector in the chosen basis will be expressed in the form as:</a:t>
                </a:r>
              </a:p>
              <a:p>
                <a:pPr lvl="1"/>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Sup>
                                <m:sSubSupPr>
                                  <m:ctrlPr>
                                    <a:rPr lang="en-IN" b="0" i="1" smtClean="0">
                                      <a:latin typeface="Cambria Math" panose="02040503050406030204" pitchFamily="18" charset="0"/>
                                    </a:rPr>
                                  </m:ctrlPr>
                                </m:sSubSupPr>
                                <m:e>
                                  <m:r>
                                    <m:rPr>
                                      <m:brk m:alnAt="7"/>
                                    </m:rPr>
                                    <a:rPr lang="en-IN" b="0" i="1" smtClean="0">
                                      <a:latin typeface="Cambria Math" panose="02040503050406030204" pitchFamily="18" charset="0"/>
                                    </a:rPr>
                                    <m:t>𝑣</m:t>
                                  </m:r>
                                </m:e>
                                <m:sub>
                                  <m:r>
                                    <m:rPr>
                                      <m:brk m:alnAt="7"/>
                                    </m:rPr>
                                    <a:rPr lang="en-IN" b="0" i="1" smtClean="0">
                                      <a:latin typeface="Cambria Math" panose="02040503050406030204" pitchFamily="18" charset="0"/>
                                    </a:rPr>
                                    <m:t>1</m:t>
                                  </m:r>
                                </m:sub>
                                <m:sup>
                                  <m:r>
                                    <a:rPr lang="en-IN" b="0" i="1" smtClean="0">
                                      <a:latin typeface="Cambria Math" panose="02040503050406030204" pitchFamily="18" charset="0"/>
                                    </a:rPr>
                                    <m:t>′</m:t>
                                  </m:r>
                                </m:sup>
                              </m:sSubSup>
                            </m:e>
                          </m:mr>
                          <m:mr>
                            <m:e>
                              <m:r>
                                <a:rPr lang="en-US" i="1" smtClean="0">
                                  <a:latin typeface="Cambria Math" panose="02040503050406030204" pitchFamily="18" charset="0"/>
                                </a:rPr>
                                <m:t>⋮</m:t>
                              </m:r>
                            </m:e>
                          </m:mr>
                          <m:m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𝑣</m:t>
                                  </m:r>
                                </m:e>
                                <m:sub>
                                  <m:r>
                                    <a:rPr lang="en-IN" b="0" i="1" smtClean="0">
                                      <a:latin typeface="Cambria Math" panose="02040503050406030204" pitchFamily="18" charset="0"/>
                                    </a:rPr>
                                    <m:t>𝑛</m:t>
                                  </m:r>
                                </m:sub>
                                <m:sup>
                                  <m:r>
                                    <a:rPr lang="en-IN" b="0" i="1" smtClean="0">
                                      <a:latin typeface="Cambria Math" panose="02040503050406030204" pitchFamily="18" charset="0"/>
                                    </a:rPr>
                                    <m:t>′</m:t>
                                  </m:r>
                                </m:sup>
                              </m:sSubSup>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3"/>
                                  <m:mcJc m:val="center"/>
                                </m:mcPr>
                              </m:mc>
                            </m:mcs>
                            <m:ctrlPr>
                              <a:rPr lang="en-IN" b="0" i="1" smtClean="0">
                                <a:latin typeface="Cambria Math" panose="02040503050406030204" pitchFamily="18" charset="0"/>
                              </a:rPr>
                            </m:ctrlPr>
                          </m:mPr>
                          <m:mr>
                            <m:e>
                              <m:r>
                                <a:rPr lang="en-IN" b="0" i="1" smtClean="0">
                                  <a:latin typeface="Cambria Math" panose="02040503050406030204" pitchFamily="18" charset="0"/>
                                </a:rPr>
                                <m:t>⟨1</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𝑀</m:t>
                                  </m:r>
                                </m:e>
                              </m:d>
                              <m:r>
                                <a:rPr lang="en-IN" b="0" i="1" smtClean="0">
                                  <a:latin typeface="Cambria Math" panose="02040503050406030204" pitchFamily="18" charset="0"/>
                                </a:rPr>
                                <m:t>1⟩</m:t>
                              </m:r>
                            </m:e>
                            <m:e>
                              <m:r>
                                <a:rPr lang="en-IN" b="0" i="1" smtClean="0">
                                  <a:latin typeface="Cambria Math" panose="02040503050406030204" pitchFamily="18" charset="0"/>
                                </a:rPr>
                                <m:t>…</m:t>
                              </m:r>
                            </m:e>
                            <m:e>
                              <m:r>
                                <a:rPr lang="en-IN" b="0" i="1" smtClean="0">
                                  <a:latin typeface="Cambria Math" panose="02040503050406030204" pitchFamily="18" charset="0"/>
                                </a:rPr>
                                <m:t>⟨1</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𝑀</m:t>
                                  </m:r>
                                </m:e>
                              </m:d>
                              <m:r>
                                <a:rPr lang="en-IN" b="0" i="1" smtClean="0">
                                  <a:latin typeface="Cambria Math" panose="02040503050406030204" pitchFamily="18" charset="0"/>
                                </a:rPr>
                                <m:t>𝑛</m:t>
                              </m:r>
                              <m:r>
                                <a:rPr lang="en-IN" b="0" i="1" smtClean="0">
                                  <a:latin typeface="Cambria Math" panose="02040503050406030204" pitchFamily="18" charset="0"/>
                                </a:rPr>
                                <m:t>⟩</m:t>
                              </m:r>
                            </m:e>
                          </m:mr>
                          <m:mr>
                            <m:e>
                              <m:r>
                                <a:rPr lang="en-IN" b="0"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r>
                            <m:e>
                              <m:r>
                                <a:rPr lang="en-IN" b="0" i="1" smtClean="0">
                                  <a:latin typeface="Cambria Math" panose="02040503050406030204" pitchFamily="18" charset="0"/>
                                </a:rPr>
                                <m:t>⟨</m:t>
                              </m:r>
                              <m:r>
                                <a:rPr lang="en-IN" b="0" i="1" smtClean="0">
                                  <a:latin typeface="Cambria Math" panose="02040503050406030204" pitchFamily="18" charset="0"/>
                                </a:rPr>
                                <m:t>𝑛</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𝑀</m:t>
                                  </m:r>
                                </m:e>
                              </m:d>
                              <m:r>
                                <a:rPr lang="en-IN" b="0" i="1" smtClean="0">
                                  <a:latin typeface="Cambria Math" panose="02040503050406030204" pitchFamily="18" charset="0"/>
                                </a:rPr>
                                <m:t>1⟩</m:t>
                              </m:r>
                            </m:e>
                            <m:e>
                              <m:r>
                                <a:rPr lang="en-IN" b="0" i="1" smtClean="0">
                                  <a:latin typeface="Cambria Math" panose="02040503050406030204" pitchFamily="18" charset="0"/>
                                </a:rPr>
                                <m:t>…</m:t>
                              </m:r>
                            </m:e>
                            <m:e>
                              <m:r>
                                <a:rPr lang="en-IN" b="0" i="1" smtClean="0">
                                  <a:latin typeface="Cambria Math" panose="02040503050406030204" pitchFamily="18" charset="0"/>
                                </a:rPr>
                                <m:t>⟨</m:t>
                              </m:r>
                              <m:r>
                                <a:rPr lang="en-IN" b="0" i="1" smtClean="0">
                                  <a:latin typeface="Cambria Math" panose="02040503050406030204" pitchFamily="18" charset="0"/>
                                </a:rPr>
                                <m:t>𝑛</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𝑀</m:t>
                                  </m:r>
                                </m:e>
                              </m:d>
                              <m:r>
                                <a:rPr lang="en-IN" b="0" i="1" smtClean="0">
                                  <a:latin typeface="Cambria Math" panose="02040503050406030204" pitchFamily="18" charset="0"/>
                                </a:rPr>
                                <m:t>𝑛</m:t>
                              </m:r>
                              <m:r>
                                <a:rPr lang="en-IN" b="0" i="1" smtClean="0">
                                  <a:latin typeface="Cambria Math" panose="02040503050406030204" pitchFamily="18" charset="0"/>
                                </a:rPr>
                                <m:t>⟩</m:t>
                              </m:r>
                            </m:e>
                          </m:mr>
                        </m:m>
                      </m:e>
                    </m:d>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𝑣</m:t>
                                  </m:r>
                                </m:e>
                                <m:sub>
                                  <m:r>
                                    <m:rPr>
                                      <m:brk m:alnAt="7"/>
                                    </m:rPr>
                                    <a:rPr lang="en-IN" b="0" i="1" smtClean="0">
                                      <a:latin typeface="Cambria Math" panose="02040503050406030204" pitchFamily="18" charset="0"/>
                                    </a:rPr>
                                    <m:t>1</m:t>
                                  </m:r>
                                </m:sub>
                              </m:sSub>
                            </m:e>
                          </m:mr>
                          <m:mr>
                            <m:e>
                              <m:r>
                                <a:rPr lang="en-IN" b="0" i="1" smtClean="0">
                                  <a:latin typeface="Cambria Math" panose="02040503050406030204" pitchFamily="18" charset="0"/>
                                </a:rPr>
                                <m:t>⋮</m:t>
                              </m:r>
                            </m:e>
                          </m:m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𝑛</m:t>
                                  </m:r>
                                </m:sub>
                              </m:sSub>
                            </m:e>
                          </m:mr>
                        </m:m>
                      </m:e>
                    </m:d>
                  </m:oMath>
                </a14:m>
                <a:endParaRPr lang="en-US" dirty="0"/>
              </a:p>
              <a:p>
                <a:pPr lvl="1"/>
                <a:r>
                  <a:rPr lang="en-US" dirty="0"/>
                  <a:t>Thus the matrix expressed in any arbitrary basis!!!</a:t>
                </a:r>
              </a:p>
            </p:txBody>
          </p:sp>
        </mc:Choice>
        <mc:Fallback xmlns="">
          <p:sp>
            <p:nvSpPr>
              <p:cNvPr id="3" name="Content Placeholder 2">
                <a:extLst>
                  <a:ext uri="{FF2B5EF4-FFF2-40B4-BE49-F238E27FC236}">
                    <a16:creationId xmlns:a16="http://schemas.microsoft.com/office/drawing/2014/main" id="{EA0933F5-077C-6EFF-2B26-E0A9D7B386B0}"/>
                  </a:ext>
                </a:extLst>
              </p:cNvPr>
              <p:cNvSpPr>
                <a:spLocks noGrp="1" noRot="1" noChangeAspect="1" noMove="1" noResize="1" noEditPoints="1" noAdjustHandles="1" noChangeArrowheads="1" noChangeShapeType="1" noTextEdit="1"/>
              </p:cNvSpPr>
              <p:nvPr>
                <p:ph idx="1"/>
              </p:nvPr>
            </p:nvSpPr>
            <p:spPr>
              <a:xfrm>
                <a:off x="628650" y="1639536"/>
                <a:ext cx="8018961" cy="4810306"/>
              </a:xfrm>
              <a:blipFill>
                <a:blip r:embed="rId2"/>
                <a:stretch>
                  <a:fillRect l="-1140" t="-2535" b="-10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FC24A5-97F4-E8A4-6ECA-1D4242DD933B}"/>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9DD2E32D-8782-3653-89FE-1EAD38DDCB0B}"/>
              </a:ext>
            </a:extLst>
          </p:cNvPr>
          <p:cNvSpPr>
            <a:spLocks noGrp="1"/>
          </p:cNvSpPr>
          <p:nvPr>
            <p:ph type="sldNum" sz="quarter" idx="12"/>
          </p:nvPr>
        </p:nvSpPr>
        <p:spPr/>
        <p:txBody>
          <a:bodyPr/>
          <a:lstStyle/>
          <a:p>
            <a:fld id="{9EFCAA85-8796-4B17-9CA3-4CB18724EF60}" type="slidenum">
              <a:rPr lang="en-US" smtClean="0"/>
              <a:t>44</a:t>
            </a:fld>
            <a:endParaRPr lang="en-US"/>
          </a:p>
        </p:txBody>
      </p:sp>
    </p:spTree>
    <p:extLst>
      <p:ext uri="{BB962C8B-B14F-4D97-AF65-F5344CB8AC3E}">
        <p14:creationId xmlns:p14="http://schemas.microsoft.com/office/powerpoint/2010/main" val="12237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13CF-77C3-EF69-2CAA-DC19BA16824E}"/>
              </a:ext>
            </a:extLst>
          </p:cNvPr>
          <p:cNvSpPr>
            <a:spLocks noGrp="1"/>
          </p:cNvSpPr>
          <p:nvPr>
            <p:ph type="title"/>
          </p:nvPr>
        </p:nvSpPr>
        <p:spPr/>
        <p:txBody>
          <a:bodyPr/>
          <a:lstStyle/>
          <a:p>
            <a:r>
              <a:rPr lang="en-IN" dirty="0"/>
              <a:t>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A6B6E9-7405-582F-2487-443E036EC24F}"/>
                  </a:ext>
                </a:extLst>
              </p:cNvPr>
              <p:cNvSpPr>
                <a:spLocks noGrp="1"/>
              </p:cNvSpPr>
              <p:nvPr>
                <p:ph idx="1"/>
              </p:nvPr>
            </p:nvSpPr>
            <p:spPr/>
            <p:txBody>
              <a:bodyPr>
                <a:normAutofit fontScale="70000" lnSpcReduction="20000"/>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oMath>
                </a14:m>
                <a:r>
                  <a:rPr lang="en-US" dirty="0"/>
                  <a:t> in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,|1⟩</m:t>
                    </m:r>
                  </m:oMath>
                </a14:m>
                <a:r>
                  <a:rPr lang="en-US" dirty="0"/>
                  <a:t> basis is given as:</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r>
                                <a:rPr lang="en-IN" b="0" i="1" smtClean="0">
                                  <a:latin typeface="Cambria Math" panose="02040503050406030204" pitchFamily="18" charset="0"/>
                                </a:rPr>
                                <m:t>⟨0</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0⟩</m:t>
                              </m:r>
                            </m:e>
                            <m:e>
                              <m:r>
                                <a:rPr lang="en-IN" i="1">
                                  <a:latin typeface="Cambria Math" panose="02040503050406030204" pitchFamily="18" charset="0"/>
                                </a:rPr>
                                <m:t>⟨0</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b="0" i="1" smtClean="0">
                                  <a:latin typeface="Cambria Math" panose="02040503050406030204" pitchFamily="18" charset="0"/>
                                </a:rPr>
                                <m:t>1</m:t>
                              </m:r>
                              <m:r>
                                <a:rPr lang="en-IN" i="1">
                                  <a:latin typeface="Cambria Math" panose="02040503050406030204" pitchFamily="18" charset="0"/>
                                </a:rPr>
                                <m:t>⟩</m:t>
                              </m:r>
                            </m:e>
                          </m:mr>
                          <m:mr>
                            <m:e>
                              <m:r>
                                <a:rPr lang="en-IN" i="1">
                                  <a:latin typeface="Cambria Math" panose="02040503050406030204" pitchFamily="18" charset="0"/>
                                </a:rPr>
                                <m:t>⟨</m:t>
                              </m:r>
                              <m:r>
                                <a:rPr lang="en-IN" b="0" i="1" smtClean="0">
                                  <a:latin typeface="Cambria Math" panose="02040503050406030204" pitchFamily="18" charset="0"/>
                                </a:rPr>
                                <m:t>1</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i="1">
                                  <a:latin typeface="Cambria Math" panose="02040503050406030204" pitchFamily="18" charset="0"/>
                                </a:rPr>
                                <m:t>0⟩</m:t>
                              </m:r>
                            </m:e>
                            <m:e>
                              <m:r>
                                <a:rPr lang="en-IN" i="1">
                                  <a:latin typeface="Cambria Math" panose="02040503050406030204" pitchFamily="18" charset="0"/>
                                </a:rPr>
                                <m:t>⟨</m:t>
                              </m:r>
                              <m:r>
                                <a:rPr lang="en-IN" b="0" i="1" smtClean="0">
                                  <a:latin typeface="Cambria Math" panose="02040503050406030204" pitchFamily="18" charset="0"/>
                                </a:rPr>
                                <m:t>1</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b="0" i="1" smtClean="0">
                                  <a:latin typeface="Cambria Math" panose="02040503050406030204" pitchFamily="18" charset="0"/>
                                </a:rPr>
                                <m:t>1</m:t>
                              </m:r>
                              <m:r>
                                <a:rPr lang="en-IN" i="1">
                                  <a:latin typeface="Cambria Math" panose="02040503050406030204" pitchFamily="18" charset="0"/>
                                </a:rPr>
                                <m:t>⟩</m:t>
                              </m:r>
                            </m:e>
                          </m:mr>
                        </m:m>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mr>
                        </m:m>
                      </m:e>
                    </m:d>
                  </m:oMath>
                </a14:m>
                <a:endParaRPr lang="en-US"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oMath>
                </a14:m>
                <a:r>
                  <a:rPr lang="en-US" dirty="0"/>
                  <a:t> in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oMath>
                </a14:m>
                <a:r>
                  <a:rPr lang="en-US" dirty="0"/>
                  <a:t> orthonormal basis is given as: </a:t>
                </a:r>
              </a:p>
              <a:p>
                <a:pPr lvl="1"/>
                <a:r>
                  <a:rPr lang="en-US" dirty="0"/>
                  <a:t>We know that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oMath>
                </a14:m>
                <a:r>
                  <a:rPr lang="en-IN" b="0" dirty="0"/>
                  <a:t> (Eigen Vectors of X)</a:t>
                </a:r>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m:t>
                        </m:r>
                      </m:e>
                    </m:d>
                    <m:r>
                      <a:rPr lang="en-IN" b="0" i="0"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m:t>
                        </m:r>
                      </m:e>
                    </m:d>
                    <m:r>
                      <a:rPr lang="en-IN" b="0" i="1" smtClean="0">
                        <a:latin typeface="Cambria Math" panose="02040503050406030204" pitchFamily="18" charset="0"/>
                      </a:rPr>
                      <m:t>=1</m:t>
                    </m:r>
                  </m:oMath>
                </a14:m>
                <a:endParaRPr lang="en-IN" b="0" dirty="0"/>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m:t>
                        </m:r>
                      </m:e>
                    </m:d>
                    <m:r>
                      <a:rPr lang="en-IN" b="0" i="1" smtClean="0">
                        <a:latin typeface="Cambria Math" panose="02040503050406030204" pitchFamily="18" charset="0"/>
                      </a:rPr>
                      <m:t>=0</m:t>
                    </m:r>
                  </m:oMath>
                </a14:m>
                <a:endParaRPr lang="en-IN" b="0" dirty="0"/>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m:t>
                        </m:r>
                      </m:e>
                    </m:d>
                    <m:r>
                      <a:rPr lang="en-IN" b="0" i="1" smtClean="0">
                        <a:latin typeface="Cambria Math" panose="02040503050406030204" pitchFamily="18" charset="0"/>
                      </a:rPr>
                      <m:t>=0</m:t>
                    </m:r>
                  </m:oMath>
                </a14:m>
                <a:endParaRPr lang="en-IN" b="0" dirty="0"/>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m:t>
                        </m:r>
                      </m:e>
                    </m:d>
                    <m:r>
                      <a:rPr lang="en-IN" b="0" i="1" smtClean="0">
                        <a:latin typeface="Cambria Math" panose="02040503050406030204" pitchFamily="18" charset="0"/>
                      </a:rPr>
                      <m:t>=1</m:t>
                    </m:r>
                  </m:oMath>
                </a14:m>
                <a:endParaRPr lang="en-US"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e>
                              </m:d>
                              <m:r>
                                <a:rPr lang="en-IN" b="0" i="1" smtClean="0">
                                  <a:latin typeface="Cambria Math" panose="02040503050406030204" pitchFamily="18" charset="0"/>
                                </a:rPr>
                                <m:t>+⟩</m:t>
                              </m:r>
                            </m:e>
                            <m:e>
                              <m:r>
                                <a:rPr lang="en-IN" i="1">
                                  <a:latin typeface="Cambria Math" panose="02040503050406030204" pitchFamily="18" charset="0"/>
                                </a:rPr>
                                <m:t>⟨</m:t>
                              </m:r>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b="0" i="1" smtClean="0">
                                  <a:latin typeface="Cambria Math" panose="02040503050406030204" pitchFamily="18" charset="0"/>
                                </a:rPr>
                                <m:t>−</m:t>
                              </m:r>
                              <m:r>
                                <a:rPr lang="en-IN" i="1">
                                  <a:latin typeface="Cambria Math" panose="02040503050406030204" pitchFamily="18" charset="0"/>
                                </a:rPr>
                                <m:t>⟩</m:t>
                              </m:r>
                            </m:e>
                          </m:mr>
                          <m:mr>
                            <m:e>
                              <m:r>
                                <a:rPr lang="en-IN" i="1">
                                  <a:latin typeface="Cambria Math" panose="02040503050406030204" pitchFamily="18" charset="0"/>
                                </a:rPr>
                                <m:t>⟨</m:t>
                              </m:r>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b="0" i="1" smtClean="0">
                                  <a:latin typeface="Cambria Math" panose="02040503050406030204" pitchFamily="18" charset="0"/>
                                </a:rPr>
                                <m:t>+</m:t>
                              </m:r>
                              <m:r>
                                <a:rPr lang="en-IN" i="1">
                                  <a:latin typeface="Cambria Math" panose="02040503050406030204" pitchFamily="18" charset="0"/>
                                </a:rPr>
                                <m:t>⟩</m:t>
                              </m:r>
                            </m:e>
                            <m:e>
                              <m:r>
                                <a:rPr lang="en-IN" i="1">
                                  <a:latin typeface="Cambria Math" panose="02040503050406030204" pitchFamily="18" charset="0"/>
                                </a:rPr>
                                <m:t>⟨</m:t>
                              </m:r>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𝜎</m:t>
                                      </m:r>
                                    </m:e>
                                    <m:sub>
                                      <m:r>
                                        <a:rPr lang="en-IN" i="1">
                                          <a:latin typeface="Cambria Math" panose="02040503050406030204" pitchFamily="18" charset="0"/>
                                        </a:rPr>
                                        <m:t>𝑋</m:t>
                                      </m:r>
                                    </m:sub>
                                  </m:sSub>
                                </m:e>
                              </m:d>
                              <m:r>
                                <a:rPr lang="en-IN" b="0" i="1" smtClean="0">
                                  <a:latin typeface="Cambria Math" panose="02040503050406030204" pitchFamily="18" charset="0"/>
                                </a:rPr>
                                <m:t>−</m:t>
                              </m:r>
                              <m:r>
                                <a:rPr lang="en-IN" i="1">
                                  <a:latin typeface="Cambria Math" panose="02040503050406030204" pitchFamily="18" charset="0"/>
                                </a:rPr>
                                <m:t>⟩</m:t>
                              </m:r>
                            </m:e>
                          </m:mr>
                        </m:m>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oMath>
                </a14:m>
                <a:endParaRPr lang="en-US" dirty="0"/>
              </a:p>
              <a:p>
                <a:r>
                  <a:rPr lang="en-US" dirty="0"/>
                  <a:t>Thus, we can see that </a:t>
                </a:r>
                <a14:m>
                  <m:oMath xmlns:m="http://schemas.openxmlformats.org/officeDocument/2006/math">
                    <m:r>
                      <a:rPr lang="en-IN" b="0" i="1" smtClean="0">
                        <a:latin typeface="Cambria Math" panose="02040503050406030204" pitchFamily="18" charset="0"/>
                      </a:rPr>
                      <m:t>𝑋</m:t>
                    </m:r>
                  </m:oMath>
                </a14:m>
                <a:r>
                  <a:rPr lang="en-US" dirty="0"/>
                  <a:t> is diagonal in Eigen basis. Thus, any Matrix M will be diagonal in its </a:t>
                </a:r>
                <a:r>
                  <a:rPr lang="en-US"/>
                  <a:t>Eigen basis with </a:t>
                </a:r>
                <a:r>
                  <a:rPr lang="en-US" dirty="0"/>
                  <a:t>diagonal </a:t>
                </a:r>
                <a:r>
                  <a:rPr lang="en-US"/>
                  <a:t>values made from </a:t>
                </a:r>
                <a:r>
                  <a:rPr lang="en-US" dirty="0"/>
                  <a:t>its </a:t>
                </a:r>
                <a:r>
                  <a:rPr lang="en-US"/>
                  <a:t>Eigen Values.</a:t>
                </a:r>
                <a:endParaRPr lang="en-US" dirty="0"/>
              </a:p>
            </p:txBody>
          </p:sp>
        </mc:Choice>
        <mc:Fallback xmlns="">
          <p:sp>
            <p:nvSpPr>
              <p:cNvPr id="3" name="Content Placeholder 2">
                <a:extLst>
                  <a:ext uri="{FF2B5EF4-FFF2-40B4-BE49-F238E27FC236}">
                    <a16:creationId xmlns:a16="http://schemas.microsoft.com/office/drawing/2014/main" id="{86A6B6E9-7405-582F-2487-443E036EC24F}"/>
                  </a:ext>
                </a:extLst>
              </p:cNvPr>
              <p:cNvSpPr>
                <a:spLocks noGrp="1" noRot="1" noChangeAspect="1" noMove="1" noResize="1" noEditPoints="1" noAdjustHandles="1" noChangeArrowheads="1" noChangeShapeType="1" noTextEdit="1"/>
              </p:cNvSpPr>
              <p:nvPr>
                <p:ph idx="1"/>
              </p:nvPr>
            </p:nvSpPr>
            <p:spPr>
              <a:blipFill>
                <a:blip r:embed="rId2"/>
                <a:stretch>
                  <a:fillRect l="-696" t="-24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69079FC-4123-1432-C92D-2F665A9D700A}"/>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716B9868-5174-27CD-2E99-891F50ECC84E}"/>
              </a:ext>
            </a:extLst>
          </p:cNvPr>
          <p:cNvSpPr>
            <a:spLocks noGrp="1"/>
          </p:cNvSpPr>
          <p:nvPr>
            <p:ph type="sldNum" sz="quarter" idx="12"/>
          </p:nvPr>
        </p:nvSpPr>
        <p:spPr/>
        <p:txBody>
          <a:bodyPr/>
          <a:lstStyle/>
          <a:p>
            <a:fld id="{9EFCAA85-8796-4B17-9CA3-4CB18724EF60}" type="slidenum">
              <a:rPr lang="en-US" smtClean="0"/>
              <a:t>45</a:t>
            </a:fld>
            <a:endParaRPr lang="en-US"/>
          </a:p>
        </p:txBody>
      </p:sp>
    </p:spTree>
    <p:extLst>
      <p:ext uri="{BB962C8B-B14F-4D97-AF65-F5344CB8AC3E}">
        <p14:creationId xmlns:p14="http://schemas.microsoft.com/office/powerpoint/2010/main" val="2527808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2DC1-A2A9-1DA3-309D-2C2525B3B0A1}"/>
              </a:ext>
            </a:extLst>
          </p:cNvPr>
          <p:cNvSpPr>
            <a:spLocks noGrp="1"/>
          </p:cNvSpPr>
          <p:nvPr>
            <p:ph type="title"/>
          </p:nvPr>
        </p:nvSpPr>
        <p:spPr/>
        <p:txBody>
          <a:bodyPr/>
          <a:lstStyle/>
          <a:p>
            <a:r>
              <a:rPr lang="en-IN" dirty="0"/>
              <a:t>Postulate 2: Observables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D67FF-1EC0-F4D8-3091-4372AD39B2C0}"/>
                  </a:ext>
                </a:extLst>
              </p:cNvPr>
              <p:cNvSpPr>
                <a:spLocks noGrp="1"/>
              </p:cNvSpPr>
              <p:nvPr>
                <p:ph idx="1"/>
              </p:nvPr>
            </p:nvSpPr>
            <p:spPr/>
            <p:txBody>
              <a:bodyPr/>
              <a:lstStyle/>
              <a:p>
                <a:r>
                  <a:rPr lang="en-IN" sz="2800" dirty="0">
                    <a:latin typeface="Times New Roman" panose="02020603050405020304" pitchFamily="18" charset="0"/>
                    <a:cs typeface="Times New Roman" panose="02020603050405020304" pitchFamily="18" charset="0"/>
                  </a:rPr>
                  <a:t>In Classical Mechanics, state of a system is given by position</a:t>
                </a:r>
                <a14:m>
                  <m:oMath xmlns:m="http://schemas.openxmlformats.org/officeDocument/2006/math">
                    <m:r>
                      <a:rPr lang="en-IN" sz="2800" b="1" i="1" smtClean="0">
                        <a:latin typeface="Cambria Math" panose="02040503050406030204" pitchFamily="18" charset="0"/>
                        <a:cs typeface="Times New Roman" panose="02020603050405020304" pitchFamily="18" charset="0"/>
                      </a:rPr>
                      <m:t>(</m:t>
                    </m:r>
                    <m:r>
                      <a:rPr lang="en-IN" sz="2800" b="1" i="1" smtClean="0">
                        <a:latin typeface="Cambria Math" panose="02040503050406030204" pitchFamily="18" charset="0"/>
                        <a:cs typeface="Times New Roman" panose="02020603050405020304" pitchFamily="18" charset="0"/>
                      </a:rPr>
                      <m:t>𝒙</m:t>
                    </m:r>
                    <m:r>
                      <a:rPr lang="en-IN" sz="2800" b="1" i="1" smtClean="0">
                        <a:latin typeface="Cambria Math" panose="02040503050406030204" pitchFamily="18" charset="0"/>
                        <a:cs typeface="Times New Roman" panose="02020603050405020304" pitchFamily="18" charset="0"/>
                      </a:rPr>
                      <m:t>)</m:t>
                    </m:r>
                  </m:oMath>
                </a14:m>
                <a:r>
                  <a:rPr lang="en-IN" sz="2800" b="1" dirty="0">
                    <a:latin typeface="Times New Roman" panose="02020603050405020304" pitchFamily="18" charset="0"/>
                    <a:cs typeface="Times New Roman" panose="02020603050405020304" pitchFamily="18" charset="0"/>
                  </a:rPr>
                  <a:t>,</a:t>
                </a:r>
                <a:r>
                  <a:rPr lang="en-IN" sz="2800" dirty="0">
                    <a:latin typeface="Times New Roman" panose="02020603050405020304" pitchFamily="18" charset="0"/>
                    <a:cs typeface="Times New Roman" panose="02020603050405020304" pitchFamily="18" charset="0"/>
                  </a:rPr>
                  <a:t> momentum</a:t>
                </a:r>
                <a14:m>
                  <m:oMath xmlns:m="http://schemas.openxmlformats.org/officeDocument/2006/math">
                    <m:r>
                      <a:rPr lang="en-IN" b="0" i="0" smtClean="0">
                        <a:latin typeface="Cambria Math" panose="02040503050406030204" pitchFamily="18" charset="0"/>
                        <a:cs typeface="Times New Roman" panose="02020603050405020304" pitchFamily="18" charset="0"/>
                      </a:rPr>
                      <m:t>(</m:t>
                    </m:r>
                    <m:r>
                      <a:rPr lang="en-IN" b="1" i="1">
                        <a:latin typeface="Cambria Math" panose="02040503050406030204" pitchFamily="18" charset="0"/>
                        <a:cs typeface="Times New Roman" panose="02020603050405020304" pitchFamily="18" charset="0"/>
                      </a:rPr>
                      <m:t>𝒑</m:t>
                    </m:r>
                    <m:r>
                      <a:rPr lang="en-IN" b="1" i="1" smtClean="0">
                        <a:latin typeface="Cambria Math" panose="02040503050406030204" pitchFamily="18" charset="0"/>
                        <a:cs typeface="Times New Roman" panose="02020603050405020304" pitchFamily="18" charset="0"/>
                      </a:rPr>
                      <m:t>)</m:t>
                    </m:r>
                    <m:r>
                      <a:rPr lang="en-IN" b="1" i="1">
                        <a:latin typeface="Cambria Math" panose="02040503050406030204" pitchFamily="18" charset="0"/>
                        <a:cs typeface="Times New Roman" panose="02020603050405020304" pitchFamily="18" charset="0"/>
                      </a:rPr>
                      <m:t> </m:t>
                    </m:r>
                  </m:oMath>
                </a14:m>
                <a:r>
                  <a:rPr lang="en-IN" sz="2800" dirty="0">
                    <a:latin typeface="Times New Roman" panose="02020603050405020304" pitchFamily="18" charset="0"/>
                    <a:cs typeface="Times New Roman" panose="02020603050405020304" pitchFamily="18" charset="0"/>
                  </a:rPr>
                  <a:t>… of Particles, and observables are functions of position,</a:t>
                </a:r>
                <a:r>
                  <a:rPr lang="en-IN" dirty="0">
                    <a:latin typeface="Times New Roman" panose="02020603050405020304" pitchFamily="18" charset="0"/>
                    <a:cs typeface="Times New Roman" panose="02020603050405020304" pitchFamily="18" charset="0"/>
                  </a:rPr>
                  <a:t> momentum. Example Linear Momentum is </a:t>
                </a:r>
                <a14:m>
                  <m:oMath xmlns:m="http://schemas.openxmlformats.org/officeDocument/2006/math">
                    <m:r>
                      <a:rPr lang="en-IN" b="0" i="1" smtClean="0">
                        <a:latin typeface="Cambria Math" panose="02040503050406030204" pitchFamily="18" charset="0"/>
                        <a:cs typeface="Times New Roman" panose="02020603050405020304" pitchFamily="18" charset="0"/>
                      </a:rPr>
                      <m:t>𝑓</m:t>
                    </m:r>
                    <m:r>
                      <a:rPr lang="en-IN" b="0" i="1" smtClean="0">
                        <a:latin typeface="Cambria Math" panose="02040503050406030204" pitchFamily="18" charset="0"/>
                        <a:cs typeface="Times New Roman" panose="02020603050405020304" pitchFamily="18" charset="0"/>
                      </a:rPr>
                      <m:t>(</m:t>
                    </m:r>
                    <m:r>
                      <a:rPr lang="en-IN" b="1" i="1" smtClean="0">
                        <a:latin typeface="Cambria Math" panose="02040503050406030204" pitchFamily="18" charset="0"/>
                        <a:cs typeface="Times New Roman" panose="02020603050405020304" pitchFamily="18" charset="0"/>
                      </a:rPr>
                      <m:t>𝒙</m:t>
                    </m:r>
                    <m:r>
                      <a:rPr lang="en-IN" b="0" i="1" smtClean="0">
                        <a:latin typeface="Cambria Math" panose="02040503050406030204" pitchFamily="18" charset="0"/>
                        <a:cs typeface="Times New Roman" panose="02020603050405020304" pitchFamily="18" charset="0"/>
                      </a:rPr>
                      <m:t>,</m:t>
                    </m:r>
                    <m:r>
                      <a:rPr lang="en-IN" b="1" i="1" smtClean="0">
                        <a:latin typeface="Cambria Math" panose="02040503050406030204" pitchFamily="18" charset="0"/>
                        <a:cs typeface="Times New Roman" panose="02020603050405020304" pitchFamily="18" charset="0"/>
                      </a:rPr>
                      <m:t>𝒑</m:t>
                    </m:r>
                    <m:r>
                      <a:rPr lang="en-IN" b="0" i="1" smtClean="0">
                        <a:latin typeface="Cambria Math" panose="02040503050406030204" pitchFamily="18" charset="0"/>
                        <a:cs typeface="Times New Roman" panose="02020603050405020304" pitchFamily="18" charset="0"/>
                      </a:rPr>
                      <m:t>)</m:t>
                    </m:r>
                  </m:oMath>
                </a14:m>
                <a:r>
                  <a:rPr lang="en-IN" sz="2800" dirty="0">
                    <a:latin typeface="Times New Roman" panose="02020603050405020304" pitchFamily="18" charset="0"/>
                    <a:cs typeface="Times New Roman" panose="02020603050405020304" pitchFamily="18" charset="0"/>
                  </a:rPr>
                  <a:t>.</a:t>
                </a:r>
              </a:p>
              <a:p>
                <a:r>
                  <a:rPr lang="en-IN" sz="2800" dirty="0">
                    <a:latin typeface="Times New Roman" panose="02020603050405020304" pitchFamily="18" charset="0"/>
                    <a:cs typeface="Times New Roman" panose="02020603050405020304" pitchFamily="18" charset="0"/>
                  </a:rPr>
                  <a:t>In Quantum Mechanics, state of a system is represented by </a:t>
                </a:r>
                <a14:m>
                  <m:oMath xmlns:m="http://schemas.openxmlformats.org/officeDocument/2006/math">
                    <m:d>
                      <m:dPr>
                        <m:begChr m:val="|"/>
                        <m:endChr m:val="⟩"/>
                        <m:ctrlPr>
                          <a:rPr lang="en-IN" sz="2800" b="0" i="1" smtClean="0">
                            <a:latin typeface="Cambria Math" panose="02040503050406030204" pitchFamily="18" charset="0"/>
                            <a:cs typeface="Times New Roman" panose="02020603050405020304" pitchFamily="18" charset="0"/>
                          </a:rPr>
                        </m:ctrlPr>
                      </m:dPr>
                      <m:e>
                        <m:r>
                          <a:rPr lang="en-IN" sz="2800" b="0" i="1" smtClean="0">
                            <a:latin typeface="Cambria Math" panose="02040503050406030204" pitchFamily="18" charset="0"/>
                            <a:cs typeface="Times New Roman" panose="02020603050405020304" pitchFamily="18" charset="0"/>
                          </a:rPr>
                          <m:t>𝜓</m:t>
                        </m:r>
                      </m:e>
                    </m:d>
                    <m:r>
                      <a:rPr lang="en-IN" sz="2800" b="0" i="1" smtClean="0">
                        <a:latin typeface="Cambria Math" panose="02040503050406030204" pitchFamily="18" charset="0"/>
                        <a:cs typeface="Times New Roman" panose="02020603050405020304" pitchFamily="18" charset="0"/>
                      </a:rPr>
                      <m:t>∈</m:t>
                    </m:r>
                    <m:r>
                      <a:rPr lang="en-IN" sz="2800" b="0" i="1" smtClean="0">
                        <a:latin typeface="Cambria Math" panose="02040503050406030204" pitchFamily="18" charset="0"/>
                        <a:cs typeface="Times New Roman" panose="02020603050405020304" pitchFamily="18" charset="0"/>
                      </a:rPr>
                      <m:t>𝐻</m:t>
                    </m:r>
                  </m:oMath>
                </a14:m>
                <a:r>
                  <a:rPr lang="en-US" sz="2800" dirty="0">
                    <a:latin typeface="Times New Roman" panose="02020603050405020304" pitchFamily="18" charset="0"/>
                    <a:cs typeface="Times New Roman" panose="02020603050405020304" pitchFamily="18" charset="0"/>
                  </a:rPr>
                  <a:t>, and Observables are measurable property of the system given as </a:t>
                </a:r>
                <a:r>
                  <a:rPr lang="en-US" sz="2800" b="1" dirty="0">
                    <a:latin typeface="Times New Roman" panose="02020603050405020304" pitchFamily="18" charset="0"/>
                    <a:cs typeface="Times New Roman" panose="02020603050405020304" pitchFamily="18" charset="0"/>
                  </a:rPr>
                  <a:t>Hermitian</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operators(matrices) </a:t>
                </a:r>
                <a:r>
                  <a:rPr lang="en-US" sz="2800" dirty="0">
                    <a:latin typeface="Times New Roman" panose="02020603050405020304" pitchFamily="18" charset="0"/>
                    <a:cs typeface="Times New Roman" panose="02020603050405020304" pitchFamily="18" charset="0"/>
                  </a:rPr>
                  <a:t>in the Hilber</a:t>
                </a:r>
                <a:r>
                  <a:rPr lang="en-US" dirty="0">
                    <a:latin typeface="Times New Roman" panose="02020603050405020304" pitchFamily="18" charset="0"/>
                    <a:cs typeface="Times New Roman" panose="02020603050405020304" pitchFamily="18" charset="0"/>
                  </a:rPr>
                  <a:t>t Space. Example: Momentum operator, Energy operator.</a:t>
                </a:r>
              </a:p>
              <a:p>
                <a:endParaRPr lang="en-US" sz="28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BD2D67FF-1EC0-F4D8-3091-4372AD39B2C0}"/>
                  </a:ext>
                </a:extLst>
              </p:cNvPr>
              <p:cNvSpPr>
                <a:spLocks noGrp="1" noRot="1" noChangeAspect="1" noMove="1" noResize="1" noEditPoints="1" noAdjustHandles="1" noChangeArrowheads="1" noChangeShapeType="1" noTextEdit="1"/>
              </p:cNvSpPr>
              <p:nvPr>
                <p:ph idx="1"/>
              </p:nvPr>
            </p:nvSpPr>
            <p:spPr>
              <a:blipFill>
                <a:blip r:embed="rId2"/>
                <a:stretch>
                  <a:fillRect l="-1314" t="-2285" r="-27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274D6A2-985B-9637-2906-234F3D5E41A9}"/>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46BAF6A-EDAF-3516-6452-B105CC87E000}"/>
              </a:ext>
            </a:extLst>
          </p:cNvPr>
          <p:cNvSpPr>
            <a:spLocks noGrp="1"/>
          </p:cNvSpPr>
          <p:nvPr>
            <p:ph type="sldNum" sz="quarter" idx="12"/>
          </p:nvPr>
        </p:nvSpPr>
        <p:spPr/>
        <p:txBody>
          <a:bodyPr/>
          <a:lstStyle/>
          <a:p>
            <a:fld id="{9EFCAA85-8796-4B17-9CA3-4CB18724EF60}" type="slidenum">
              <a:rPr lang="en-US" smtClean="0"/>
              <a:t>46</a:t>
            </a:fld>
            <a:endParaRPr lang="en-US"/>
          </a:p>
        </p:txBody>
      </p:sp>
    </p:spTree>
    <p:extLst>
      <p:ext uri="{BB962C8B-B14F-4D97-AF65-F5344CB8AC3E}">
        <p14:creationId xmlns:p14="http://schemas.microsoft.com/office/powerpoint/2010/main" val="2627485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D8B9B2-9985-8585-4660-CAE68ED0D236}"/>
                  </a:ext>
                </a:extLst>
              </p:cNvPr>
              <p:cNvSpPr>
                <a:spLocks noGrp="1"/>
              </p:cNvSpPr>
              <p:nvPr>
                <p:ph idx="1"/>
              </p:nvPr>
            </p:nvSpPr>
            <p:spPr>
              <a:xfrm>
                <a:off x="628649" y="498763"/>
                <a:ext cx="7886700" cy="5857588"/>
              </a:xfrm>
            </p:spPr>
            <p:txBody>
              <a:bodyPr>
                <a:normAutofit/>
              </a:bodyPr>
              <a:lstStyle/>
              <a:p>
                <a:r>
                  <a:rPr lang="en-IN" dirty="0"/>
                  <a:t>Thus, when we make a measurement using an operator the result will be the eigen value of that operator, and the state of the system after the measurement will be the Eigen vector corresponding to that Eigen Value. (Note that the Eigen Values of a Hermitian Operator are always real, and all the Eigen Vectors are orthogonal). </a:t>
                </a:r>
              </a:p>
              <a:p>
                <a:pPr marL="0" indent="0">
                  <a:buNone/>
                </a:pPr>
                <a:r>
                  <a:rPr lang="en-IN" dirty="0"/>
                  <a:t>Example, Say a Hermitian Operator M acts on a state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oMath>
                </a14:m>
                <a:r>
                  <a:rPr lang="en-US" dirty="0"/>
                  <a:t> (Qudit – d dimensional). Let the Eigen values of M be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𝑑</m:t>
                        </m:r>
                      </m:sub>
                    </m:sSub>
                  </m:oMath>
                </a14:m>
                <a:r>
                  <a:rPr lang="en-US" dirty="0"/>
                  <a:t> and corresponding Eigen Vectors be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𝜆</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𝑑</m:t>
                        </m:r>
                      </m:sub>
                    </m:sSub>
                    <m:r>
                      <a:rPr lang="en-IN" b="0" i="1" smtClean="0">
                        <a:latin typeface="Cambria Math" panose="02040503050406030204" pitchFamily="18" charset="0"/>
                      </a:rPr>
                      <m:t>⟩</m:t>
                    </m:r>
                  </m:oMath>
                </a14:m>
                <a:r>
                  <a:rPr lang="en-US" dirty="0"/>
                  <a:t>. Then the probability of getting the value of measurement as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𝑖</m:t>
                        </m:r>
                      </m:sub>
                    </m:sSub>
                  </m:oMath>
                </a14:m>
                <a:r>
                  <a:rPr lang="en-US" dirty="0"/>
                  <a:t> is given as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𝑖</m:t>
                                    </m:r>
                                  </m:sub>
                                </m:sSub>
                              </m:e>
                              <m:e>
                                <m:r>
                                  <a:rPr lang="en-IN" b="0" i="1" smtClean="0">
                                    <a:latin typeface="Cambria Math" panose="02040503050406030204" pitchFamily="18" charset="0"/>
                                  </a:rPr>
                                  <m:t>𝜓</m:t>
                                </m:r>
                              </m:e>
                            </m:d>
                          </m:e>
                        </m:d>
                      </m:e>
                      <m:sup>
                        <m:r>
                          <a:rPr lang="en-IN" b="0" i="1" smtClean="0">
                            <a:latin typeface="Cambria Math" panose="02040503050406030204" pitchFamily="18" charset="0"/>
                          </a:rPr>
                          <m:t>2</m:t>
                        </m:r>
                      </m:sup>
                    </m:sSup>
                  </m:oMath>
                </a14:m>
                <a:r>
                  <a:rPr lang="en-US" dirty="0"/>
                  <a:t>, and the state after measurement will be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2DD8B9B2-9985-8585-4660-CAE68ED0D236}"/>
                  </a:ext>
                </a:extLst>
              </p:cNvPr>
              <p:cNvSpPr>
                <a:spLocks noGrp="1" noRot="1" noChangeAspect="1" noMove="1" noResize="1" noEditPoints="1" noAdjustHandles="1" noChangeArrowheads="1" noChangeShapeType="1" noTextEdit="1"/>
              </p:cNvSpPr>
              <p:nvPr>
                <p:ph idx="1"/>
              </p:nvPr>
            </p:nvSpPr>
            <p:spPr>
              <a:xfrm>
                <a:off x="628649" y="498763"/>
                <a:ext cx="7886700" cy="5857588"/>
              </a:xfrm>
              <a:blipFill>
                <a:blip r:embed="rId2"/>
                <a:stretch>
                  <a:fillRect l="-1546" t="-1769" r="-20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51364A8-4FC8-8345-7C19-4B09B353527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72B1ABE8-B8A8-822C-89D1-24A7B955D062}"/>
              </a:ext>
            </a:extLst>
          </p:cNvPr>
          <p:cNvSpPr>
            <a:spLocks noGrp="1"/>
          </p:cNvSpPr>
          <p:nvPr>
            <p:ph type="sldNum" sz="quarter" idx="12"/>
          </p:nvPr>
        </p:nvSpPr>
        <p:spPr/>
        <p:txBody>
          <a:bodyPr/>
          <a:lstStyle/>
          <a:p>
            <a:fld id="{9EFCAA85-8796-4B17-9CA3-4CB18724EF60}" type="slidenum">
              <a:rPr lang="en-US" smtClean="0"/>
              <a:t>47</a:t>
            </a:fld>
            <a:endParaRPr lang="en-US"/>
          </a:p>
        </p:txBody>
      </p:sp>
    </p:spTree>
    <p:extLst>
      <p:ext uri="{BB962C8B-B14F-4D97-AF65-F5344CB8AC3E}">
        <p14:creationId xmlns:p14="http://schemas.microsoft.com/office/powerpoint/2010/main" val="1440720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4DDE8-200F-D247-7CB6-1557B3FC262E}"/>
                  </a:ext>
                </a:extLst>
              </p:cNvPr>
              <p:cNvSpPr>
                <a:spLocks noGrp="1"/>
              </p:cNvSpPr>
              <p:nvPr>
                <p:ph idx="1"/>
              </p:nvPr>
            </p:nvSpPr>
            <p:spPr>
              <a:xfrm>
                <a:off x="628650" y="581891"/>
                <a:ext cx="7886700" cy="5774460"/>
              </a:xfrm>
            </p:spPr>
            <p:txBody>
              <a:bodyPr/>
              <a:lstStyle/>
              <a:p>
                <a:r>
                  <a:rPr lang="en-IN" dirty="0"/>
                  <a:t>We know that the Eigen vectors </a:t>
                </a:r>
                <a14:m>
                  <m:oMath xmlns:m="http://schemas.openxmlformats.org/officeDocument/2006/math">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𝑑</m:t>
                        </m:r>
                      </m:sub>
                    </m:sSub>
                    <m:r>
                      <a:rPr lang="en-IN" b="0" i="1" smtClean="0">
                        <a:latin typeface="Cambria Math" panose="02040503050406030204" pitchFamily="18" charset="0"/>
                      </a:rPr>
                      <m:t>⟩</m:t>
                    </m:r>
                  </m:oMath>
                </a14:m>
                <a:r>
                  <a:rPr lang="en-IN" dirty="0"/>
                  <a:t> of Hermitian operator M, are orthogonal (can be made orthonormal)  and thus linearly independent. Thus, we have an orthonormal basis of the Complex Space. Now writing the general state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US" dirty="0"/>
                  <a:t> as a superposition (linear combination) of eigen vectors say we get,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1</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2</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𝑑</m:t>
                          </m:r>
                        </m:sub>
                      </m:sSub>
                      <m:r>
                        <a:rPr lang="en-IN" b="0" i="1" smtClean="0">
                          <a:latin typeface="Cambria Math" panose="02040503050406030204" pitchFamily="18" charset="0"/>
                        </a:rPr>
                        <m:t>⟩</m:t>
                      </m:r>
                    </m:oMath>
                  </m:oMathPara>
                </a14:m>
                <a:endParaRPr lang="en-US" dirty="0"/>
              </a:p>
              <a:p>
                <a:pPr marL="0" indent="0">
                  <a:buNone/>
                </a:pPr>
                <a:r>
                  <a:rPr lang="en-US" dirty="0"/>
                  <a:t>Satisfying </a:t>
                </a:r>
                <a14:m>
                  <m:oMath xmlns:m="http://schemas.openxmlformats.org/officeDocument/2006/math">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𝑑</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nary>
                    <m:r>
                      <a:rPr lang="en-IN" b="0" i="1" smtClean="0">
                        <a:latin typeface="Cambria Math" panose="02040503050406030204" pitchFamily="18" charset="0"/>
                      </a:rPr>
                      <m:t>=1 </m:t>
                    </m:r>
                  </m:oMath>
                </a14:m>
                <a:r>
                  <a:rPr lang="en-US" dirty="0"/>
                  <a:t>(Normalizing Condition: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𝜓</m:t>
                            </m:r>
                          </m:e>
                        </m:d>
                      </m:e>
                    </m:rad>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e>
                        <m:r>
                          <a:rPr lang="en-US" b="0" i="1" smtClean="0">
                            <a:latin typeface="Cambria Math" panose="02040503050406030204" pitchFamily="18" charset="0"/>
                          </a:rPr>
                          <m:t>𝜓</m:t>
                        </m:r>
                      </m:e>
                    </m:d>
                    <m:r>
                      <a:rPr lang="en-US" b="0" i="1" smtClean="0">
                        <a:latin typeface="Cambria Math" panose="02040503050406030204" pitchFamily="18" charset="0"/>
                      </a:rPr>
                      <m:t>=1</m:t>
                    </m:r>
                  </m:oMath>
                </a14:m>
                <a:r>
                  <a:rPr lang="en-US" dirty="0"/>
                  <a:t>) </a:t>
                </a:r>
              </a:p>
              <a:p>
                <a:pPr marL="0" indent="0">
                  <a:buNone/>
                </a:pPr>
                <a:r>
                  <a:rPr lang="en-US" dirty="0"/>
                  <a:t>Thus, on measurement the probability of getting a state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a14:m>
                <a:r>
                  <a:rPr lang="en-US" dirty="0"/>
                  <a:t> is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𝑐</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oMath>
                </a14:m>
                <a:r>
                  <a:rPr lang="en-US" dirty="0"/>
                  <a:t>. And thus, the state after measurement will be </a:t>
                </a:r>
                <a14:m>
                  <m:oMath xmlns:m="http://schemas.openxmlformats.org/officeDocument/2006/math">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6A64DDE8-200F-D247-7CB6-1557B3FC262E}"/>
                  </a:ext>
                </a:extLst>
              </p:cNvPr>
              <p:cNvSpPr>
                <a:spLocks noGrp="1" noRot="1" noChangeAspect="1" noMove="1" noResize="1" noEditPoints="1" noAdjustHandles="1" noChangeArrowheads="1" noChangeShapeType="1" noTextEdit="1"/>
              </p:cNvSpPr>
              <p:nvPr>
                <p:ph idx="1"/>
              </p:nvPr>
            </p:nvSpPr>
            <p:spPr>
              <a:xfrm>
                <a:off x="628650" y="581891"/>
                <a:ext cx="7886700" cy="5774460"/>
              </a:xfrm>
              <a:blipFill>
                <a:blip r:embed="rId2"/>
                <a:stretch>
                  <a:fillRect l="-1546" t="-1688" r="-20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BEC11E9-C4E0-1ADE-1A5E-169285C753E5}"/>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07357AC0-21F9-8771-5CF8-D84010204C7B}"/>
              </a:ext>
            </a:extLst>
          </p:cNvPr>
          <p:cNvSpPr>
            <a:spLocks noGrp="1"/>
          </p:cNvSpPr>
          <p:nvPr>
            <p:ph type="sldNum" sz="quarter" idx="12"/>
          </p:nvPr>
        </p:nvSpPr>
        <p:spPr/>
        <p:txBody>
          <a:bodyPr/>
          <a:lstStyle/>
          <a:p>
            <a:fld id="{9EFCAA85-8796-4B17-9CA3-4CB18724EF60}" type="slidenum">
              <a:rPr lang="en-US" smtClean="0"/>
              <a:t>48</a:t>
            </a:fld>
            <a:endParaRPr lang="en-US"/>
          </a:p>
        </p:txBody>
      </p:sp>
    </p:spTree>
    <p:extLst>
      <p:ext uri="{BB962C8B-B14F-4D97-AF65-F5344CB8AC3E}">
        <p14:creationId xmlns:p14="http://schemas.microsoft.com/office/powerpoint/2010/main" val="448095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F410-B3E9-3426-A850-532CFEE020C6}"/>
              </a:ext>
            </a:extLst>
          </p:cNvPr>
          <p:cNvSpPr>
            <a:spLocks noGrp="1"/>
          </p:cNvSpPr>
          <p:nvPr>
            <p:ph type="title"/>
          </p:nvPr>
        </p:nvSpPr>
        <p:spPr/>
        <p:txBody>
          <a:bodyPr/>
          <a:lstStyle/>
          <a:p>
            <a:r>
              <a:rPr lang="en-US" dirty="0"/>
              <a:t>Stern-Gerlach Experiment</a:t>
            </a:r>
          </a:p>
        </p:txBody>
      </p:sp>
      <p:sp>
        <p:nvSpPr>
          <p:cNvPr id="3" name="Content Placeholder 2">
            <a:extLst>
              <a:ext uri="{FF2B5EF4-FFF2-40B4-BE49-F238E27FC236}">
                <a16:creationId xmlns:a16="http://schemas.microsoft.com/office/drawing/2014/main" id="{F932B606-DF7A-F213-20CA-7B0013439A5F}"/>
              </a:ext>
            </a:extLst>
          </p:cNvPr>
          <p:cNvSpPr>
            <a:spLocks noGrp="1"/>
          </p:cNvSpPr>
          <p:nvPr>
            <p:ph idx="1"/>
          </p:nvPr>
        </p:nvSpPr>
        <p:spPr/>
        <p:txBody>
          <a:bodyPr>
            <a:normAutofit fontScale="92500" lnSpcReduction="20000"/>
          </a:bodyPr>
          <a:lstStyle/>
          <a:p>
            <a:r>
              <a:rPr lang="en-US" dirty="0">
                <a:hlinkClick r:id="rId2"/>
              </a:rPr>
              <a:t>Stern-Gerlach Experiment (1922)</a:t>
            </a:r>
            <a:endParaRPr lang="en-US" dirty="0"/>
          </a:p>
          <a:p>
            <a:r>
              <a:rPr lang="en-US" dirty="0"/>
              <a:t>Silver atoms have one unpaired electron in its outermost shell, which could have spin up or spin down. It is because of this unpaired electron </a:t>
            </a:r>
            <a:r>
              <a:rPr lang="en-US" dirty="0" err="1"/>
              <a:t>atome</a:t>
            </a:r>
            <a:r>
              <a:rPr lang="en-US" dirty="0"/>
              <a:t> which acts as a tiny magnet. (Note atom is neutral as no charge exists so no Lorentz force). A ray of silver atoms is passed through inhomogeneous magnetic field. This makes the unpaired electron align itself parallel or antiparallel to the applied magnetic field.</a:t>
            </a:r>
          </a:p>
          <a:p>
            <a:r>
              <a:rPr lang="en-US" dirty="0"/>
              <a:t>Expected: since the spins are in random direction the distribution on the photo plate should be random.</a:t>
            </a:r>
          </a:p>
          <a:p>
            <a:r>
              <a:rPr lang="en-US" dirty="0"/>
              <a:t>Result: The electrons were distributed uniformly at two locations either spin up or spin down.</a:t>
            </a:r>
          </a:p>
        </p:txBody>
      </p:sp>
      <p:sp>
        <p:nvSpPr>
          <p:cNvPr id="4" name="Date Placeholder 3">
            <a:extLst>
              <a:ext uri="{FF2B5EF4-FFF2-40B4-BE49-F238E27FC236}">
                <a16:creationId xmlns:a16="http://schemas.microsoft.com/office/drawing/2014/main" id="{5E909630-3F71-1A3B-E94A-F084181205D8}"/>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0D66C3BC-D044-8902-6D1C-F2A7C5B48EB7}"/>
              </a:ext>
            </a:extLst>
          </p:cNvPr>
          <p:cNvSpPr>
            <a:spLocks noGrp="1"/>
          </p:cNvSpPr>
          <p:nvPr>
            <p:ph type="sldNum" sz="quarter" idx="12"/>
          </p:nvPr>
        </p:nvSpPr>
        <p:spPr/>
        <p:txBody>
          <a:bodyPr/>
          <a:lstStyle/>
          <a:p>
            <a:fld id="{9EFCAA85-8796-4B17-9CA3-4CB18724EF60}" type="slidenum">
              <a:rPr lang="en-US" smtClean="0"/>
              <a:t>49</a:t>
            </a:fld>
            <a:endParaRPr lang="en-US"/>
          </a:p>
        </p:txBody>
      </p:sp>
    </p:spTree>
    <p:extLst>
      <p:ext uri="{BB962C8B-B14F-4D97-AF65-F5344CB8AC3E}">
        <p14:creationId xmlns:p14="http://schemas.microsoft.com/office/powerpoint/2010/main" val="3348784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9DA4-A2A1-42D5-15B0-A35A2D529C2D}"/>
              </a:ext>
            </a:extLst>
          </p:cNvPr>
          <p:cNvSpPr>
            <a:spLocks noGrp="1"/>
          </p:cNvSpPr>
          <p:nvPr>
            <p:ph type="title"/>
          </p:nvPr>
        </p:nvSpPr>
        <p:spPr/>
        <p:txBody>
          <a:bodyPr>
            <a:normAutofit fontScale="90000"/>
          </a:bodyPr>
          <a:lstStyle/>
          <a:p>
            <a:r>
              <a:rPr lang="en-IN" dirty="0"/>
              <a:t>Polarization of a Photon – first implementation by IBM</a:t>
            </a:r>
            <a:endParaRPr lang="en-US" dirty="0"/>
          </a:p>
        </p:txBody>
      </p:sp>
      <p:sp>
        <p:nvSpPr>
          <p:cNvPr id="3" name="Content Placeholder 2">
            <a:extLst>
              <a:ext uri="{FF2B5EF4-FFF2-40B4-BE49-F238E27FC236}">
                <a16:creationId xmlns:a16="http://schemas.microsoft.com/office/drawing/2014/main" id="{35914ACA-29DD-2E62-6ACC-79A7824C739B}"/>
              </a:ext>
            </a:extLst>
          </p:cNvPr>
          <p:cNvSpPr>
            <a:spLocks noGrp="1"/>
          </p:cNvSpPr>
          <p:nvPr>
            <p:ph idx="1"/>
          </p:nvPr>
        </p:nvSpPr>
        <p:spPr>
          <a:xfrm>
            <a:off x="628649" y="1733721"/>
            <a:ext cx="7886700" cy="4530726"/>
          </a:xfrm>
        </p:spPr>
        <p:txBody>
          <a:bodyPr/>
          <a:lstStyle/>
          <a:p>
            <a:r>
              <a:rPr lang="en-US" dirty="0">
                <a:latin typeface="Times New Roman" panose="02020603050405020304" pitchFamily="18" charset="0"/>
                <a:cs typeface="Times New Roman" panose="02020603050405020304" pitchFamily="18" charset="0"/>
                <a:hlinkClick r:id="rId2"/>
              </a:rPr>
              <a:t>Polarization of Light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Shine a beam of Light –(a transverse EM Wave) on a projection screen.(Direction of propagation of EM oscillate in plane perpendicular to the direction of propagation.) </a:t>
            </a:r>
          </a:p>
          <a:p>
            <a:pPr marL="0" indent="0">
              <a:buNone/>
            </a:pPr>
            <a:r>
              <a:rPr lang="en-US" dirty="0">
                <a:latin typeface="Times New Roman" panose="02020603050405020304" pitchFamily="18" charset="0"/>
                <a:cs typeface="Times New Roman" panose="02020603050405020304" pitchFamily="18" charset="0"/>
              </a:rPr>
              <a:t>Step 1: When Polaroid A is placed between the light source and the screen, </a:t>
            </a:r>
            <a:r>
              <a:rPr lang="en-US" b="1" dirty="0">
                <a:latin typeface="Times New Roman" panose="02020603050405020304" pitchFamily="18" charset="0"/>
                <a:cs typeface="Times New Roman" panose="02020603050405020304" pitchFamily="18" charset="0"/>
              </a:rPr>
              <a:t>the intensity of the light reaching the screen is reduced. Suppose polarization of polaroid A is horizontal.</a:t>
            </a: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1B63989-65CA-E154-31CE-08234A406B2A}"/>
              </a:ext>
            </a:extLst>
          </p:cNvPr>
          <p:cNvSpPr>
            <a:spLocks noGrp="1"/>
          </p:cNvSpPr>
          <p:nvPr>
            <p:ph type="dt" sz="half" idx="10"/>
          </p:nvPr>
        </p:nvSpPr>
        <p:spPr/>
        <p:txBody>
          <a:bodyPr/>
          <a:lstStyle/>
          <a:p>
            <a:fld id="{9A374FA6-C65A-4F94-9F33-CC4E5DB85246}" type="datetime1">
              <a:rPr lang="en-US" smtClean="0"/>
              <a:t>3/8/2024</a:t>
            </a:fld>
            <a:endParaRPr lang="en-US" dirty="0"/>
          </a:p>
        </p:txBody>
      </p:sp>
      <p:sp>
        <p:nvSpPr>
          <p:cNvPr id="5" name="Slide Number Placeholder 4">
            <a:extLst>
              <a:ext uri="{FF2B5EF4-FFF2-40B4-BE49-F238E27FC236}">
                <a16:creationId xmlns:a16="http://schemas.microsoft.com/office/drawing/2014/main" id="{DA32FF9D-69BA-7002-CAF1-13F12B1A0B85}"/>
              </a:ext>
            </a:extLst>
          </p:cNvPr>
          <p:cNvSpPr>
            <a:spLocks noGrp="1"/>
          </p:cNvSpPr>
          <p:nvPr>
            <p:ph type="sldNum" sz="quarter" idx="12"/>
          </p:nvPr>
        </p:nvSpPr>
        <p:spPr/>
        <p:txBody>
          <a:bodyPr/>
          <a:lstStyle/>
          <a:p>
            <a:fld id="{9EFCAA85-8796-4B17-9CA3-4CB18724EF60}" type="slidenum">
              <a:rPr lang="en-US" smtClean="0"/>
              <a:t>5</a:t>
            </a:fld>
            <a:endParaRPr lang="en-US"/>
          </a:p>
        </p:txBody>
      </p:sp>
    </p:spTree>
    <p:extLst>
      <p:ext uri="{BB962C8B-B14F-4D97-AF65-F5344CB8AC3E}">
        <p14:creationId xmlns:p14="http://schemas.microsoft.com/office/powerpoint/2010/main" val="1391631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E135D-CC0B-C7D0-234E-9965D2099255}"/>
              </a:ext>
            </a:extLst>
          </p:cNvPr>
          <p:cNvSpPr>
            <a:spLocks noGrp="1"/>
          </p:cNvSpPr>
          <p:nvPr>
            <p:ph idx="1"/>
          </p:nvPr>
        </p:nvSpPr>
        <p:spPr>
          <a:xfrm>
            <a:off x="628650" y="705394"/>
            <a:ext cx="7886700" cy="5650957"/>
          </a:xfrm>
        </p:spPr>
        <p:txBody>
          <a:bodyPr/>
          <a:lstStyle/>
          <a:p>
            <a:r>
              <a:rPr lang="en-IN" dirty="0"/>
              <a:t>Explanation: For the paired electrons there is no net resulting force as when they pass through the magnetic field one orients itself parallel and one antiparallel to the magnetic field.</a:t>
            </a:r>
          </a:p>
          <a:p>
            <a:r>
              <a:rPr lang="en-IN" dirty="0"/>
              <a:t>For the unpaired electron it orients itself randomly in either the parallel or antiparallel direction with the magnetic field and thus the Silver atom experiences a net force in either up direction or down direction. Thus, the act of measurement of the spin forces electron to take either up or either down spin orientation and that is measured on the photo plate</a:t>
            </a:r>
            <a:r>
              <a:rPr lang="en-US" dirty="0"/>
              <a:t>.</a:t>
            </a:r>
            <a:endParaRPr lang="en-IN" dirty="0"/>
          </a:p>
        </p:txBody>
      </p:sp>
      <p:sp>
        <p:nvSpPr>
          <p:cNvPr id="4" name="Date Placeholder 3">
            <a:extLst>
              <a:ext uri="{FF2B5EF4-FFF2-40B4-BE49-F238E27FC236}">
                <a16:creationId xmlns:a16="http://schemas.microsoft.com/office/drawing/2014/main" id="{28F72944-0EB0-A279-9C07-711BCBD80029}"/>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6E8D84C4-CBFD-0420-83BF-AF6B20F9CA62}"/>
              </a:ext>
            </a:extLst>
          </p:cNvPr>
          <p:cNvSpPr>
            <a:spLocks noGrp="1"/>
          </p:cNvSpPr>
          <p:nvPr>
            <p:ph type="sldNum" sz="quarter" idx="12"/>
          </p:nvPr>
        </p:nvSpPr>
        <p:spPr/>
        <p:txBody>
          <a:bodyPr/>
          <a:lstStyle/>
          <a:p>
            <a:fld id="{9EFCAA85-8796-4B17-9CA3-4CB18724EF60}" type="slidenum">
              <a:rPr lang="en-US" smtClean="0"/>
              <a:t>50</a:t>
            </a:fld>
            <a:endParaRPr lang="en-US"/>
          </a:p>
        </p:txBody>
      </p:sp>
    </p:spTree>
    <p:extLst>
      <p:ext uri="{BB962C8B-B14F-4D97-AF65-F5344CB8AC3E}">
        <p14:creationId xmlns:p14="http://schemas.microsoft.com/office/powerpoint/2010/main" val="3420336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7E4389-4C9A-F39A-F03C-75B1BA526D04}"/>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BA4DD6A9-22A5-C281-33A3-72C85D8B06CA}"/>
              </a:ext>
            </a:extLst>
          </p:cNvPr>
          <p:cNvSpPr>
            <a:spLocks noGrp="1"/>
          </p:cNvSpPr>
          <p:nvPr>
            <p:ph type="sldNum" sz="quarter" idx="12"/>
          </p:nvPr>
        </p:nvSpPr>
        <p:spPr/>
        <p:txBody>
          <a:bodyPr/>
          <a:lstStyle/>
          <a:p>
            <a:fld id="{9EFCAA85-8796-4B17-9CA3-4CB18724EF60}" type="slidenum">
              <a:rPr lang="en-US" smtClean="0"/>
              <a:t>51</a:t>
            </a:fld>
            <a:endParaRPr lang="en-US"/>
          </a:p>
        </p:txBody>
      </p:sp>
      <p:pic>
        <p:nvPicPr>
          <p:cNvPr id="6" name="Content Placeholder 5" descr="A diagram of Stern - Gerlach experiment">
            <a:extLst>
              <a:ext uri="{FF2B5EF4-FFF2-40B4-BE49-F238E27FC236}">
                <a16:creationId xmlns:a16="http://schemas.microsoft.com/office/drawing/2014/main" id="{8782883F-E61B-CADA-61FF-C0E7DB628A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435" y="1441089"/>
            <a:ext cx="6725129" cy="4280442"/>
          </a:xfrm>
          <a:prstGeom prst="rect">
            <a:avLst/>
          </a:prstGeom>
        </p:spPr>
      </p:pic>
    </p:spTree>
    <p:extLst>
      <p:ext uri="{BB962C8B-B14F-4D97-AF65-F5344CB8AC3E}">
        <p14:creationId xmlns:p14="http://schemas.microsoft.com/office/powerpoint/2010/main" val="53813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DDD4-2250-9DF7-E692-7AA961303FCB}"/>
              </a:ext>
            </a:extLst>
          </p:cNvPr>
          <p:cNvSpPr>
            <a:spLocks noGrp="1"/>
          </p:cNvSpPr>
          <p:nvPr>
            <p:ph type="title"/>
          </p:nvPr>
        </p:nvSpPr>
        <p:spPr/>
        <p:txBody>
          <a:bodyPr/>
          <a:lstStyle/>
          <a:p>
            <a:r>
              <a:rPr lang="en-IN" dirty="0"/>
              <a:t>Mathematical Explanation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36AA02-FECE-EBD8-2515-4F2762527FE1}"/>
                  </a:ext>
                </a:extLst>
              </p:cNvPr>
              <p:cNvSpPr>
                <a:spLocks noGrp="1"/>
              </p:cNvSpPr>
              <p:nvPr>
                <p:ph idx="1"/>
              </p:nvPr>
            </p:nvSpPr>
            <p:spPr/>
            <p:txBody>
              <a:bodyPr>
                <a:normAutofit fontScale="92500" lnSpcReduction="10000"/>
              </a:bodyPr>
              <a:lstStyle/>
              <a:p>
                <a:r>
                  <a:rPr lang="en-IN" dirty="0"/>
                  <a:t>Spin ½ Systems: From postulate 2 we know that the observables are measurable property of the system given by Hermitian operators. Assuming </a:t>
                </a:r>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0</m:t>
                        </m:r>
                      </m:e>
                    </m:d>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𝑎𝑛𝑑</m:t>
                    </m:r>
                    <m:r>
                      <a:rPr lang="en-IN" b="0" i="1" smtClean="0">
                        <a:latin typeface="Cambria Math" panose="02040503050406030204" pitchFamily="18" charset="0"/>
                        <a:ea typeface="Cambria Math" panose="02040503050406030204" pitchFamily="18" charset="0"/>
                      </a:rPr>
                      <m:t> </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=|1⟩</m:t>
                    </m:r>
                  </m:oMath>
                </a14:m>
                <a:endParaRPr lang="en-IN" dirty="0"/>
              </a:p>
              <a:p>
                <a:r>
                  <a:rPr lang="en-IN" dirty="0"/>
                  <a:t>Spin Operators measuring in X, Y and Z direction will be as shown:</a:t>
                </a:r>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ℏ</m:t>
                        </m:r>
                      </m:num>
                      <m:den>
                        <m:r>
                          <a:rPr lang="en-IN" b="0" i="1" smtClean="0">
                            <a:latin typeface="Cambria Math" panose="02040503050406030204" pitchFamily="18" charset="0"/>
                          </a:rPr>
                          <m:t>2</m:t>
                        </m:r>
                      </m:den>
                    </m:f>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mr>
                        </m:m>
                      </m:e>
                    </m:d>
                    <m:r>
                      <a:rPr lang="en-IN" i="1">
                        <a:latin typeface="Cambria Math" panose="02040503050406030204" pitchFamily="18" charset="0"/>
                      </a:rPr>
                      <m:t>;</m:t>
                    </m:r>
                    <m:r>
                      <a:rPr lang="en-IN" i="1">
                        <a:latin typeface="Cambria Math" panose="02040503050406030204" pitchFamily="18" charset="0"/>
                      </a:rPr>
                      <m:t>𝜆</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ℏ</m:t>
                        </m:r>
                      </m:num>
                      <m:den>
                        <m:r>
                          <a:rPr lang="en-IN" i="1">
                            <a:latin typeface="Cambria Math" panose="02040503050406030204" pitchFamily="18" charset="0"/>
                          </a:rPr>
                          <m:t>2</m:t>
                        </m:r>
                      </m:den>
                    </m:f>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𝜆</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m:t>
                        </m: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ℏ</m:t>
                        </m:r>
                      </m:num>
                      <m:den>
                        <m:r>
                          <a:rPr lang="en-IN" b="0" i="1" smtClean="0">
                            <a:latin typeface="Cambria Math" panose="02040503050406030204" pitchFamily="18" charset="0"/>
                          </a:rPr>
                          <m:t>2</m:t>
                        </m:r>
                      </m:den>
                    </m:f>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m:t>
                              </m:r>
                            </m:e>
                          </m:mr>
                        </m:m>
                      </m:e>
                    </m:d>
                    <m:r>
                      <a:rPr lang="en-IN" i="1">
                        <a:latin typeface="Cambria Math" panose="02040503050406030204" pitchFamily="18" charset="0"/>
                      </a:rPr>
                      <m:t>;</m:t>
                    </m:r>
                    <m:r>
                      <a:rPr lang="en-IN" i="1">
                        <a:latin typeface="Cambria Math" panose="02040503050406030204" pitchFamily="18" charset="0"/>
                      </a:rPr>
                      <m:t>𝜆</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ℏ</m:t>
                        </m:r>
                      </m:num>
                      <m:den>
                        <m:r>
                          <a:rPr lang="en-IN" i="1">
                            <a:latin typeface="Cambria Math" panose="02040503050406030204" pitchFamily="18" charset="0"/>
                          </a:rPr>
                          <m:t>2</m:t>
                        </m:r>
                      </m:den>
                    </m:f>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𝜆</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𝑖</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𝑖</m:t>
                        </m:r>
                      </m:e>
                    </m:d>
                  </m:oMath>
                </a14:m>
                <a:endParaRPr lang="en-IN" dirty="0"/>
              </a:p>
              <a:p>
                <a:pPr lvl="1"/>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𝑧</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ℏ</m:t>
                        </m:r>
                      </m:num>
                      <m:den>
                        <m:r>
                          <a:rPr lang="en-IN" b="0" i="1" smtClean="0">
                            <a:latin typeface="Cambria Math" panose="02040503050406030204" pitchFamily="18" charset="0"/>
                          </a:rPr>
                          <m:t>2</m:t>
                        </m:r>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ℏ</m:t>
                        </m:r>
                      </m:num>
                      <m:den>
                        <m:r>
                          <a:rPr lang="en-IN" b="0" i="1" smtClean="0">
                            <a:latin typeface="Cambria Math" panose="02040503050406030204" pitchFamily="18" charset="0"/>
                          </a:rPr>
                          <m:t>2</m:t>
                        </m:r>
                      </m:den>
                    </m:f>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𝜆</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oMath>
                </a14:m>
                <a:endParaRPr lang="en-IN" b="0" dirty="0"/>
              </a:p>
              <a:p>
                <a:pPr marL="457200" lvl="1" indent="0">
                  <a:buNone/>
                </a:pPr>
                <a:endParaRPr lang="en-IN" dirty="0"/>
              </a:p>
              <a:p>
                <a:pPr lvl="1"/>
                <a:endParaRPr lang="en-IN" dirty="0"/>
              </a:p>
              <a:p>
                <a:pPr lvl="1"/>
                <a:endParaRPr lang="en-US" dirty="0"/>
              </a:p>
            </p:txBody>
          </p:sp>
        </mc:Choice>
        <mc:Fallback xmlns="">
          <p:sp>
            <p:nvSpPr>
              <p:cNvPr id="3" name="Content Placeholder 2">
                <a:extLst>
                  <a:ext uri="{FF2B5EF4-FFF2-40B4-BE49-F238E27FC236}">
                    <a16:creationId xmlns:a16="http://schemas.microsoft.com/office/drawing/2014/main" id="{F636AA02-FECE-EBD8-2515-4F2762527FE1}"/>
                  </a:ext>
                </a:extLst>
              </p:cNvPr>
              <p:cNvSpPr>
                <a:spLocks noGrp="1" noRot="1" noChangeAspect="1" noMove="1" noResize="1" noEditPoints="1" noAdjustHandles="1" noChangeArrowheads="1" noChangeShapeType="1" noTextEdit="1"/>
              </p:cNvSpPr>
              <p:nvPr>
                <p:ph idx="1"/>
              </p:nvPr>
            </p:nvSpPr>
            <p:spPr>
              <a:blipFill>
                <a:blip r:embed="rId2"/>
                <a:stretch>
                  <a:fillRect l="-1159" t="-2688" r="-13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8545758-176F-EDBC-B39D-9145520BD23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A62690D0-31DB-ECDF-B2AF-874A22653995}"/>
              </a:ext>
            </a:extLst>
          </p:cNvPr>
          <p:cNvSpPr>
            <a:spLocks noGrp="1"/>
          </p:cNvSpPr>
          <p:nvPr>
            <p:ph type="sldNum" sz="quarter" idx="12"/>
          </p:nvPr>
        </p:nvSpPr>
        <p:spPr/>
        <p:txBody>
          <a:bodyPr/>
          <a:lstStyle/>
          <a:p>
            <a:fld id="{9EFCAA85-8796-4B17-9CA3-4CB18724EF60}" type="slidenum">
              <a:rPr lang="en-US" smtClean="0"/>
              <a:t>52</a:t>
            </a:fld>
            <a:endParaRPr lang="en-US"/>
          </a:p>
        </p:txBody>
      </p:sp>
    </p:spTree>
    <p:extLst>
      <p:ext uri="{BB962C8B-B14F-4D97-AF65-F5344CB8AC3E}">
        <p14:creationId xmlns:p14="http://schemas.microsoft.com/office/powerpoint/2010/main" val="4225925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B3E1-F450-6A26-65B6-E19227A22698}"/>
              </a:ext>
            </a:extLst>
          </p:cNvPr>
          <p:cNvSpPr>
            <a:spLocks noGrp="1"/>
          </p:cNvSpPr>
          <p:nvPr>
            <p:ph type="title"/>
          </p:nvPr>
        </p:nvSpPr>
        <p:spPr/>
        <p:txBody>
          <a:bodyPr/>
          <a:lstStyle/>
          <a:p>
            <a:r>
              <a:rPr lang="en-IN" dirty="0"/>
              <a:t>Physical model of Quantum Measurement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9B22A3-A497-0819-E13C-0A0CC6BA9A25}"/>
                  </a:ext>
                </a:extLst>
              </p:cNvPr>
              <p:cNvSpPr>
                <a:spLocks noGrp="1"/>
              </p:cNvSpPr>
              <p:nvPr>
                <p:ph idx="1"/>
              </p:nvPr>
            </p:nvSpPr>
            <p:spPr/>
            <p:txBody>
              <a:bodyPr>
                <a:normAutofit lnSpcReduction="10000"/>
              </a:bodyPr>
              <a:lstStyle/>
              <a:p>
                <a:r>
                  <a:rPr lang="en-IN" dirty="0"/>
                  <a:t>Classically before measurement he magnetic dipole </a:t>
                </a:r>
                <a:r>
                  <a:rPr lang="en-IN" b="1" dirty="0"/>
                  <a:t>m</a:t>
                </a:r>
                <a:r>
                  <a:rPr lang="en-IN" dirty="0"/>
                  <a:t> would be oriented in any way with respect to the axis, we are measuring it in (Here say Z axis).</a:t>
                </a:r>
              </a:p>
              <a:p>
                <a:r>
                  <a:rPr lang="en-IN" dirty="0"/>
                  <a:t>Thus, on measurement from Postulate 3 we can say that the result will be the eigen vectors corresponding to that operator with the corresponding probabilities distribution as its eigen values. </a:t>
                </a:r>
              </a:p>
              <a:p>
                <a:r>
                  <a:rPr lang="en-IN" dirty="0"/>
                  <a:t>Thus, here it will be </a:t>
                </a:r>
                <a14:m>
                  <m:oMath xmlns:m="http://schemas.openxmlformats.org/officeDocument/2006/math">
                    <m:r>
                      <a:rPr lang="en-IN" b="0" i="1" smtClean="0">
                        <a:latin typeface="Cambria Math" panose="02040503050406030204" pitchFamily="18" charset="0"/>
                      </a:rPr>
                      <m:t>𝑃𝑟𝑜𝑏𝑎𝑏𝑖𝑙𝑖𝑡𝑦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=|0⟩)=|⟨0</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𝜓</m:t>
                        </m:r>
                      </m:e>
                    </m:d>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𝑃𝑟𝑜𝑏𝑎𝑏𝑖𝑙𝑖𝑡𝑦</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=|1⟩)=</m:t>
                    </m:r>
                    <m:sSup>
                      <m:sSupPr>
                        <m:ctrlPr>
                          <a:rPr lang="en-IN" b="0" i="1" smtClean="0">
                            <a:latin typeface="Cambria Math" panose="02040503050406030204" pitchFamily="18" charset="0"/>
                            <a:ea typeface="Cambria Math" panose="02040503050406030204" pitchFamily="18" charset="0"/>
                          </a:rPr>
                        </m:ctrlPr>
                      </m:sSupPr>
                      <m:e>
                        <m:d>
                          <m:dPr>
                            <m:begChr m:val="|"/>
                            <m:endChr m:val="|"/>
                            <m:ctrlPr>
                              <a:rPr lang="en-IN" b="0" i="1" smtClean="0">
                                <a:latin typeface="Cambria Math" panose="02040503050406030204" pitchFamily="18" charset="0"/>
                                <a:ea typeface="Cambria Math" panose="02040503050406030204" pitchFamily="18" charset="0"/>
                              </a:rPr>
                            </m:ctrlPr>
                          </m:dPr>
                          <m:e>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ea typeface="Cambria Math" panose="02040503050406030204" pitchFamily="18" charset="0"/>
                                  </a:rPr>
                                  <m:t>𝜓</m:t>
                                </m:r>
                              </m:e>
                            </m:d>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)^2. </m:t>
                    </m:r>
                  </m:oMath>
                </a14:m>
                <a:endParaRPr lang="en-IN" dirty="0"/>
              </a:p>
              <a:p>
                <a:endParaRPr lang="en-US" dirty="0"/>
              </a:p>
            </p:txBody>
          </p:sp>
        </mc:Choice>
        <mc:Fallback xmlns="">
          <p:sp>
            <p:nvSpPr>
              <p:cNvPr id="3" name="Content Placeholder 2">
                <a:extLst>
                  <a:ext uri="{FF2B5EF4-FFF2-40B4-BE49-F238E27FC236}">
                    <a16:creationId xmlns:a16="http://schemas.microsoft.com/office/drawing/2014/main" id="{199B22A3-A497-0819-E13C-0A0CC6BA9A25}"/>
                  </a:ext>
                </a:extLst>
              </p:cNvPr>
              <p:cNvSpPr>
                <a:spLocks noGrp="1" noRot="1" noChangeAspect="1" noMove="1" noResize="1" noEditPoints="1" noAdjustHandles="1" noChangeArrowheads="1" noChangeShapeType="1" noTextEdit="1"/>
              </p:cNvSpPr>
              <p:nvPr>
                <p:ph idx="1"/>
              </p:nvPr>
            </p:nvSpPr>
            <p:spPr>
              <a:blipFill>
                <a:blip r:embed="rId2"/>
                <a:stretch>
                  <a:fillRect l="-1314" t="-2957" r="-21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BC898D-177C-1BED-E7B7-1656A2023B54}"/>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061F523A-921B-BC87-75FC-753C73D1EC93}"/>
              </a:ext>
            </a:extLst>
          </p:cNvPr>
          <p:cNvSpPr>
            <a:spLocks noGrp="1"/>
          </p:cNvSpPr>
          <p:nvPr>
            <p:ph type="sldNum" sz="quarter" idx="12"/>
          </p:nvPr>
        </p:nvSpPr>
        <p:spPr/>
        <p:txBody>
          <a:bodyPr/>
          <a:lstStyle/>
          <a:p>
            <a:fld id="{9EFCAA85-8796-4B17-9CA3-4CB18724EF60}" type="slidenum">
              <a:rPr lang="en-US" smtClean="0"/>
              <a:t>53</a:t>
            </a:fld>
            <a:endParaRPr lang="en-US"/>
          </a:p>
        </p:txBody>
      </p:sp>
    </p:spTree>
    <p:extLst>
      <p:ext uri="{BB962C8B-B14F-4D97-AF65-F5344CB8AC3E}">
        <p14:creationId xmlns:p14="http://schemas.microsoft.com/office/powerpoint/2010/main" val="3766472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7309-BE72-68A1-87D7-A492F4774674}"/>
              </a:ext>
            </a:extLst>
          </p:cNvPr>
          <p:cNvSpPr>
            <a:spLocks noGrp="1"/>
          </p:cNvSpPr>
          <p:nvPr>
            <p:ph type="title"/>
          </p:nvPr>
        </p:nvSpPr>
        <p:spPr/>
        <p:txBody>
          <a:bodyPr/>
          <a:lstStyle/>
          <a:p>
            <a:r>
              <a:rPr lang="en-IN" dirty="0"/>
              <a:t>Measurement in X Direction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F7B0CE-5203-1E60-8AE6-EBF774702C9F}"/>
                  </a:ext>
                </a:extLst>
              </p:cNvPr>
              <p:cNvSpPr>
                <a:spLocks noGrp="1"/>
              </p:cNvSpPr>
              <p:nvPr>
                <p:ph idx="1"/>
              </p:nvPr>
            </p:nvSpPr>
            <p:spPr/>
            <p:txBody>
              <a:bodyPr/>
              <a:lstStyle/>
              <a:p>
                <a:r>
                  <a:rPr lang="en-IN" dirty="0"/>
                  <a:t>Thus from the</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US" dirty="0"/>
                  <a:t> operator we can clearly say that upon measurement the probability of measuring it in state </a:t>
                </a:r>
                <a14:m>
                  <m:oMath xmlns:m="http://schemas.openxmlformats.org/officeDocument/2006/math">
                    <m:r>
                      <a:rPr lang="en-IN" b="0" i="1" smtClean="0">
                        <a:latin typeface="Cambria Math" panose="02040503050406030204" pitchFamily="18" charset="0"/>
                      </a:rPr>
                      <m:t>|+⟩</m:t>
                    </m:r>
                  </m:oMath>
                </a14:m>
                <a:r>
                  <a:rPr lang="en-US" dirty="0"/>
                  <a:t> is given by </a:t>
                </a:r>
                <a14:m>
                  <m:oMath xmlns:m="http://schemas.openxmlformats.org/officeDocument/2006/math">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𝜓</m:t>
                                </m:r>
                              </m:e>
                            </m:d>
                          </m:e>
                        </m:d>
                      </m:e>
                      <m:sup>
                        <m:r>
                          <a:rPr lang="en-IN" b="0" i="1" smtClean="0">
                            <a:latin typeface="Cambria Math" panose="02040503050406030204" pitchFamily="18" charset="0"/>
                          </a:rPr>
                          <m:t>2</m:t>
                        </m:r>
                      </m:sup>
                    </m:sSup>
                  </m:oMath>
                </a14:m>
                <a:r>
                  <a:rPr lang="en-US" dirty="0"/>
                  <a:t> and the probability of measuring it in state </a:t>
                </a:r>
                <a14:m>
                  <m:oMath xmlns:m="http://schemas.openxmlformats.org/officeDocument/2006/math">
                    <m:r>
                      <a:rPr lang="en-IN" b="0" i="1" smtClean="0">
                        <a:latin typeface="Cambria Math" panose="02040503050406030204" pitchFamily="18" charset="0"/>
                      </a:rPr>
                      <m:t>|−⟩</m:t>
                    </m:r>
                  </m:oMath>
                </a14:m>
                <a:r>
                  <a:rPr lang="en-US" dirty="0"/>
                  <a:t> is given by </a:t>
                </a:r>
                <a14:m>
                  <m:oMath xmlns:m="http://schemas.openxmlformats.org/officeDocument/2006/math">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e>
                            <m:r>
                              <a:rPr lang="en-IN" b="0" i="1" smtClean="0">
                                <a:latin typeface="Cambria Math" panose="02040503050406030204" pitchFamily="18" charset="0"/>
                              </a:rPr>
                              <m:t>𝜓</m:t>
                            </m:r>
                          </m:e>
                        </m:d>
                        <m:r>
                          <a:rPr lang="en-IN" b="0" i="1" smtClean="0">
                            <a:latin typeface="Cambria Math" panose="02040503050406030204" pitchFamily="18" charset="0"/>
                          </a:rPr>
                          <m:t>|</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US" dirty="0"/>
              </a:p>
              <a:p>
                <a:r>
                  <a:rPr lang="en-US" dirty="0"/>
                  <a:t>Similarly, we can measure for Spin along Y direction.</a:t>
                </a:r>
              </a:p>
            </p:txBody>
          </p:sp>
        </mc:Choice>
        <mc:Fallback xmlns="">
          <p:sp>
            <p:nvSpPr>
              <p:cNvPr id="3" name="Content Placeholder 2">
                <a:extLst>
                  <a:ext uri="{FF2B5EF4-FFF2-40B4-BE49-F238E27FC236}">
                    <a16:creationId xmlns:a16="http://schemas.microsoft.com/office/drawing/2014/main" id="{24F7B0CE-5203-1E60-8AE6-EBF774702C9F}"/>
                  </a:ext>
                </a:extLst>
              </p:cNvPr>
              <p:cNvSpPr>
                <a:spLocks noGrp="1" noRot="1" noChangeAspect="1" noMove="1" noResize="1" noEditPoints="1" noAdjustHandles="1" noChangeArrowheads="1" noChangeShapeType="1" noTextEdit="1"/>
              </p:cNvSpPr>
              <p:nvPr>
                <p:ph idx="1"/>
              </p:nvPr>
            </p:nvSpPr>
            <p:spPr>
              <a:blipFill>
                <a:blip r:embed="rId2"/>
                <a:stretch>
                  <a:fillRect l="-1314" t="-2151" r="-185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2F31E24-B9CA-04BC-B194-F08CD7BF640E}"/>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68BB5016-F754-130D-D8DD-862D7876B2D9}"/>
              </a:ext>
            </a:extLst>
          </p:cNvPr>
          <p:cNvSpPr>
            <a:spLocks noGrp="1"/>
          </p:cNvSpPr>
          <p:nvPr>
            <p:ph type="sldNum" sz="quarter" idx="12"/>
          </p:nvPr>
        </p:nvSpPr>
        <p:spPr/>
        <p:txBody>
          <a:bodyPr/>
          <a:lstStyle/>
          <a:p>
            <a:fld id="{9EFCAA85-8796-4B17-9CA3-4CB18724EF60}" type="slidenum">
              <a:rPr lang="en-US" smtClean="0"/>
              <a:t>54</a:t>
            </a:fld>
            <a:endParaRPr lang="en-US"/>
          </a:p>
        </p:txBody>
      </p:sp>
    </p:spTree>
    <p:extLst>
      <p:ext uri="{BB962C8B-B14F-4D97-AF65-F5344CB8AC3E}">
        <p14:creationId xmlns:p14="http://schemas.microsoft.com/office/powerpoint/2010/main" val="2261096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58B9-06EA-62B8-B50C-07C6AB3210D4}"/>
              </a:ext>
            </a:extLst>
          </p:cNvPr>
          <p:cNvSpPr>
            <a:spLocks noGrp="1"/>
          </p:cNvSpPr>
          <p:nvPr>
            <p:ph type="title"/>
          </p:nvPr>
        </p:nvSpPr>
        <p:spPr/>
        <p:txBody>
          <a:bodyPr/>
          <a:lstStyle/>
          <a:p>
            <a:r>
              <a:rPr lang="en-IN" dirty="0"/>
              <a:t>Sequential Stern-Gerlach Experiment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4C599-4D6D-20E8-55F4-2788C71ED6EC}"/>
                  </a:ext>
                </a:extLst>
              </p:cNvPr>
              <p:cNvSpPr>
                <a:spLocks noGrp="1"/>
              </p:cNvSpPr>
              <p:nvPr>
                <p:ph idx="1"/>
              </p:nvPr>
            </p:nvSpPr>
            <p:spPr/>
            <p:txBody>
              <a:bodyPr>
                <a:normAutofit/>
              </a:bodyPr>
              <a:lstStyle/>
              <a:p>
                <a:r>
                  <a:rPr lang="en-IN" dirty="0"/>
                  <a:t>Note that we are assuming that we are measuring in the Eigen states only. Consider the following diagram:</a:t>
                </a:r>
              </a:p>
              <a:p>
                <a:endParaRPr lang="en-IN" dirty="0"/>
              </a:p>
              <a:p>
                <a:endParaRPr lang="en-IN" dirty="0"/>
              </a:p>
              <a:p>
                <a:endParaRPr lang="en-IN" dirty="0"/>
              </a:p>
              <a:p>
                <a:r>
                  <a:rPr lang="en-US" dirty="0">
                    <a:latin typeface="Times New Roman" panose="02020603050405020304" pitchFamily="18" charset="0"/>
                    <a:cs typeface="Times New Roman" panose="02020603050405020304" pitchFamily="18" charset="0"/>
                  </a:rPr>
                  <a:t>Explanation: Say we measure a random state, say </a:t>
                </a:r>
                <a14:m>
                  <m:oMath xmlns:m="http://schemas.openxmlformats.org/officeDocument/2006/math">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𝜓</m:t>
                        </m:r>
                      </m:e>
                    </m:d>
                    <m:r>
                      <a:rPr lang="en-US"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in the Z direction using Spin Operator </a:t>
                </a:r>
                <a14:m>
                  <m:oMath xmlns:m="http://schemas.openxmlformats.org/officeDocument/2006/math">
                    <m:sSub>
                      <m:sSubPr>
                        <m:ctrlPr>
                          <a:rPr lang="en-IN" b="0" i="1" smtClean="0">
                            <a:latin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𝑆</m:t>
                        </m:r>
                      </m:e>
                      <m:sub>
                        <m:r>
                          <a:rPr lang="en-IN" b="0" i="1" smtClean="0">
                            <a:latin typeface="Cambria Math" panose="02040503050406030204" pitchFamily="18" charset="0"/>
                            <a:cs typeface="Times New Roman" panose="02020603050405020304" pitchFamily="18" charset="0"/>
                          </a:rPr>
                          <m:t>𝑍</m:t>
                        </m:r>
                      </m:sub>
                    </m:sSub>
                  </m:oMath>
                </a14:m>
                <a:r>
                  <a:rPr lang="en-IN" dirty="0"/>
                  <a:t>.</a:t>
                </a:r>
              </a:p>
            </p:txBody>
          </p:sp>
        </mc:Choice>
        <mc:Fallback xmlns="">
          <p:sp>
            <p:nvSpPr>
              <p:cNvPr id="3" name="Content Placeholder 2">
                <a:extLst>
                  <a:ext uri="{FF2B5EF4-FFF2-40B4-BE49-F238E27FC236}">
                    <a16:creationId xmlns:a16="http://schemas.microsoft.com/office/drawing/2014/main" id="{C824C599-4D6D-20E8-55F4-2788C71ED6EC}"/>
                  </a:ext>
                </a:extLst>
              </p:cNvPr>
              <p:cNvSpPr>
                <a:spLocks noGrp="1" noRot="1" noChangeAspect="1" noMove="1" noResize="1" noEditPoints="1" noAdjustHandles="1" noChangeArrowheads="1" noChangeShapeType="1" noTextEdit="1"/>
              </p:cNvSpPr>
              <p:nvPr>
                <p:ph idx="1"/>
              </p:nvPr>
            </p:nvSpPr>
            <p:spPr>
              <a:blipFill>
                <a:blip r:embed="rId2"/>
                <a:stretch>
                  <a:fillRect l="-1314" t="-21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289EABC-D147-7C7C-8180-D8CD203FAA3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7B2A1625-46CF-027F-A6A8-63BE97E69FDE}"/>
              </a:ext>
            </a:extLst>
          </p:cNvPr>
          <p:cNvSpPr>
            <a:spLocks noGrp="1"/>
          </p:cNvSpPr>
          <p:nvPr>
            <p:ph type="sldNum" sz="quarter" idx="12"/>
          </p:nvPr>
        </p:nvSpPr>
        <p:spPr/>
        <p:txBody>
          <a:bodyPr/>
          <a:lstStyle/>
          <a:p>
            <a:fld id="{9EFCAA85-8796-4B17-9CA3-4CB18724EF60}" type="slidenum">
              <a:rPr lang="en-US" smtClean="0"/>
              <a:t>55</a:t>
            </a:fld>
            <a:endParaRPr lang="en-US"/>
          </a:p>
        </p:txBody>
      </p:sp>
      <p:grpSp>
        <p:nvGrpSpPr>
          <p:cNvPr id="36" name="Group 35">
            <a:extLst>
              <a:ext uri="{FF2B5EF4-FFF2-40B4-BE49-F238E27FC236}">
                <a16:creationId xmlns:a16="http://schemas.microsoft.com/office/drawing/2014/main" id="{68B0A8CB-DE70-7763-89B6-BABAECF1BAE6}"/>
              </a:ext>
            </a:extLst>
          </p:cNvPr>
          <p:cNvGrpSpPr/>
          <p:nvPr/>
        </p:nvGrpSpPr>
        <p:grpSpPr>
          <a:xfrm>
            <a:off x="628650" y="2824692"/>
            <a:ext cx="7935145" cy="1887419"/>
            <a:chOff x="1297577" y="2843590"/>
            <a:chExt cx="7935145" cy="188741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7B4CB9-34B6-4DEF-B5A3-00DA225D2179}"/>
                    </a:ext>
                  </a:extLst>
                </p:cNvPr>
                <p:cNvSpPr txBox="1"/>
                <p:nvPr/>
              </p:nvSpPr>
              <p:spPr>
                <a:xfrm>
                  <a:off x="3522476" y="2843590"/>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16" name="TextBox 15">
                  <a:extLst>
                    <a:ext uri="{FF2B5EF4-FFF2-40B4-BE49-F238E27FC236}">
                      <a16:creationId xmlns:a16="http://schemas.microsoft.com/office/drawing/2014/main" id="{A67B4CB9-34B6-4DEF-B5A3-00DA225D2179}"/>
                    </a:ext>
                  </a:extLst>
                </p:cNvPr>
                <p:cNvSpPr txBox="1">
                  <a:spLocks noRot="1" noChangeAspect="1" noMove="1" noResize="1" noEditPoints="1" noAdjustHandles="1" noChangeArrowheads="1" noChangeShapeType="1" noTextEdit="1"/>
                </p:cNvSpPr>
                <p:nvPr/>
              </p:nvSpPr>
              <p:spPr>
                <a:xfrm>
                  <a:off x="3522476" y="2843590"/>
                  <a:ext cx="802722" cy="610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1E2B89-0353-C0BE-B9E5-166FE7EC4086}"/>
                    </a:ext>
                  </a:extLst>
                </p:cNvPr>
                <p:cNvSpPr txBox="1"/>
                <p:nvPr/>
              </p:nvSpPr>
              <p:spPr>
                <a:xfrm>
                  <a:off x="5886510" y="2843590"/>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23" name="TextBox 22">
                  <a:extLst>
                    <a:ext uri="{FF2B5EF4-FFF2-40B4-BE49-F238E27FC236}">
                      <a16:creationId xmlns:a16="http://schemas.microsoft.com/office/drawing/2014/main" id="{D41E2B89-0353-C0BE-B9E5-166FE7EC4086}"/>
                    </a:ext>
                  </a:extLst>
                </p:cNvPr>
                <p:cNvSpPr txBox="1">
                  <a:spLocks noRot="1" noChangeAspect="1" noMove="1" noResize="1" noEditPoints="1" noAdjustHandles="1" noChangeArrowheads="1" noChangeShapeType="1" noTextEdit="1"/>
                </p:cNvSpPr>
                <p:nvPr/>
              </p:nvSpPr>
              <p:spPr>
                <a:xfrm>
                  <a:off x="5886510" y="2843590"/>
                  <a:ext cx="802722" cy="610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2D06A80-366E-0827-42D4-D99D9D6E124A}"/>
                    </a:ext>
                  </a:extLst>
                </p:cNvPr>
                <p:cNvSpPr txBox="1"/>
                <p:nvPr/>
              </p:nvSpPr>
              <p:spPr>
                <a:xfrm>
                  <a:off x="8689319" y="3403424"/>
                  <a:ext cx="522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p:txBody>
            </p:sp>
          </mc:Choice>
          <mc:Fallback xmlns="">
            <p:sp>
              <p:nvSpPr>
                <p:cNvPr id="31" name="TextBox 30">
                  <a:extLst>
                    <a:ext uri="{FF2B5EF4-FFF2-40B4-BE49-F238E27FC236}">
                      <a16:creationId xmlns:a16="http://schemas.microsoft.com/office/drawing/2014/main" id="{02D06A80-366E-0827-42D4-D99D9D6E124A}"/>
                    </a:ext>
                  </a:extLst>
                </p:cNvPr>
                <p:cNvSpPr txBox="1">
                  <a:spLocks noRot="1" noChangeAspect="1" noMove="1" noResize="1" noEditPoints="1" noAdjustHandles="1" noChangeArrowheads="1" noChangeShapeType="1" noTextEdit="1"/>
                </p:cNvSpPr>
                <p:nvPr/>
              </p:nvSpPr>
              <p:spPr>
                <a:xfrm>
                  <a:off x="8689319" y="3403424"/>
                  <a:ext cx="522900"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8E5B56-5B13-499A-52FF-9417F037A9EC}"/>
                    </a:ext>
                  </a:extLst>
                </p:cNvPr>
                <p:cNvSpPr txBox="1"/>
                <p:nvPr/>
              </p:nvSpPr>
              <p:spPr>
                <a:xfrm>
                  <a:off x="8681445" y="4080064"/>
                  <a:ext cx="5512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2A8E5B56-5B13-499A-52FF-9417F037A9EC}"/>
                    </a:ext>
                  </a:extLst>
                </p:cNvPr>
                <p:cNvSpPr txBox="1">
                  <a:spLocks noRot="1" noChangeAspect="1" noMove="1" noResize="1" noEditPoints="1" noAdjustHandles="1" noChangeArrowheads="1" noChangeShapeType="1" noTextEdit="1"/>
                </p:cNvSpPr>
                <p:nvPr/>
              </p:nvSpPr>
              <p:spPr>
                <a:xfrm>
                  <a:off x="8681445" y="4080064"/>
                  <a:ext cx="551277" cy="369332"/>
                </a:xfrm>
                <a:prstGeom prst="rect">
                  <a:avLst/>
                </a:prstGeom>
                <a:blipFill>
                  <a:blip r:embed="rId6"/>
                  <a:stretch>
                    <a:fillRect b="-13115"/>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CCBD2F8C-5684-895A-BAE6-536E14BA71F1}"/>
                </a:ext>
              </a:extLst>
            </p:cNvPr>
            <p:cNvGrpSpPr/>
            <p:nvPr/>
          </p:nvGrpSpPr>
          <p:grpSpPr>
            <a:xfrm>
              <a:off x="1297577" y="3235232"/>
              <a:ext cx="7802067" cy="1495777"/>
              <a:chOff x="1297577" y="3235232"/>
              <a:chExt cx="7802067" cy="1495777"/>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F1828D-D8BA-78E1-F75E-88BC0AECB28D}"/>
                      </a:ext>
                    </a:extLst>
                  </p:cNvPr>
                  <p:cNvSpPr/>
                  <p:nvPr/>
                </p:nvSpPr>
                <p:spPr>
                  <a:xfrm>
                    <a:off x="2363228" y="3235234"/>
                    <a:ext cx="1030817" cy="103081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600" b="0" i="1" smtClean="0">
                              <a:solidFill>
                                <a:sysClr val="windowText" lastClr="000000"/>
                              </a:solidFill>
                              <a:latin typeface="Cambria Math" panose="02040503050406030204" pitchFamily="18" charset="0"/>
                              <a:cs typeface="Times New Roman" panose="02020603050405020304" pitchFamily="18" charset="0"/>
                            </a:rPr>
                            <m:t>𝑆</m:t>
                          </m:r>
                          <m:sSub>
                            <m:sSubPr>
                              <m:ctrlPr>
                                <a:rPr lang="en-IN" sz="3600" b="0" i="1" smtClean="0">
                                  <a:solidFill>
                                    <a:sysClr val="windowText" lastClr="000000"/>
                                  </a:solidFill>
                                  <a:latin typeface="Cambria Math" panose="02040503050406030204" pitchFamily="18" charset="0"/>
                                  <a:cs typeface="Times New Roman" panose="02020603050405020304" pitchFamily="18" charset="0"/>
                                </a:rPr>
                              </m:ctrlPr>
                            </m:sSubPr>
                            <m:e>
                              <m:r>
                                <a:rPr lang="en-IN" sz="3600" b="0" i="1" smtClean="0">
                                  <a:solidFill>
                                    <a:sysClr val="windowText" lastClr="000000"/>
                                  </a:solidFill>
                                  <a:latin typeface="Cambria Math" panose="02040503050406030204" pitchFamily="18" charset="0"/>
                                  <a:cs typeface="Times New Roman" panose="02020603050405020304" pitchFamily="18" charset="0"/>
                                </a:rPr>
                                <m:t>𝐺</m:t>
                              </m:r>
                            </m:e>
                            <m:sub>
                              <m:r>
                                <a:rPr lang="en-IN" sz="3600" b="0" i="1" smtClean="0">
                                  <a:solidFill>
                                    <a:sysClr val="windowText" lastClr="000000"/>
                                  </a:solidFill>
                                  <a:latin typeface="Cambria Math" panose="02040503050406030204" pitchFamily="18" charset="0"/>
                                  <a:cs typeface="Times New Roman" panose="02020603050405020304" pitchFamily="18" charset="0"/>
                                </a:rPr>
                                <m:t>𝑍</m:t>
                              </m:r>
                            </m:sub>
                          </m:sSub>
                        </m:oMath>
                      </m:oMathPara>
                    </a14:m>
                    <a:endParaRPr lang="en-US"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C7F1828D-D8BA-78E1-F75E-88BC0AECB28D}"/>
                      </a:ext>
                    </a:extLst>
                  </p:cNvPr>
                  <p:cNvSpPr>
                    <a:spLocks noRot="1" noChangeAspect="1" noMove="1" noResize="1" noEditPoints="1" noAdjustHandles="1" noChangeArrowheads="1" noChangeShapeType="1" noTextEdit="1"/>
                  </p:cNvSpPr>
                  <p:nvPr/>
                </p:nvSpPr>
                <p:spPr>
                  <a:xfrm>
                    <a:off x="2363228" y="3235234"/>
                    <a:ext cx="1030817" cy="1030817"/>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892C445-AD45-CF99-755C-72916A761D3B}"/>
                  </a:ext>
                </a:extLst>
              </p:cNvPr>
              <p:cNvCxnSpPr>
                <a:stCxn id="6" idx="1"/>
              </p:cNvCxnSpPr>
              <p:nvPr/>
            </p:nvCxnSpPr>
            <p:spPr>
              <a:xfrm flipH="1" flipV="1">
                <a:off x="1297577" y="3750642"/>
                <a:ext cx="106565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699048-D1D2-8229-3404-27550214AD99}"/>
                  </a:ext>
                </a:extLst>
              </p:cNvPr>
              <p:cNvCxnSpPr>
                <a:cxnSpLocks/>
              </p:cNvCxnSpPr>
              <p:nvPr/>
            </p:nvCxnSpPr>
            <p:spPr>
              <a:xfrm flipH="1">
                <a:off x="3394045" y="3429000"/>
                <a:ext cx="1290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58429F-43C5-AE58-0791-8FA9FDEF5D8A}"/>
                  </a:ext>
                </a:extLst>
              </p:cNvPr>
              <p:cNvCxnSpPr/>
              <p:nvPr/>
            </p:nvCxnSpPr>
            <p:spPr>
              <a:xfrm flipH="1" flipV="1">
                <a:off x="3394044" y="4090987"/>
                <a:ext cx="106565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2E2556-CBEE-FED6-283F-4AC1FB5108FC}"/>
                      </a:ext>
                    </a:extLst>
                  </p:cNvPr>
                  <p:cNvSpPr txBox="1"/>
                  <p:nvPr/>
                </p:nvSpPr>
                <p:spPr>
                  <a:xfrm>
                    <a:off x="1506380" y="3288977"/>
                    <a:ext cx="6828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m:t>
                          </m:r>
                          <m:r>
                            <a:rPr lang="en-IN" sz="2400" b="0" i="1" smtClean="0">
                              <a:latin typeface="Cambria Math" panose="02040503050406030204" pitchFamily="18" charset="0"/>
                            </a:rPr>
                            <m:t>𝜓</m:t>
                          </m:r>
                          <m:r>
                            <a:rPr lang="en-IN" sz="2400"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F12E2556-CBEE-FED6-283F-4AC1FB5108FC}"/>
                      </a:ext>
                    </a:extLst>
                  </p:cNvPr>
                  <p:cNvSpPr txBox="1">
                    <a:spLocks noRot="1" noChangeAspect="1" noMove="1" noResize="1" noEditPoints="1" noAdjustHandles="1" noChangeArrowheads="1" noChangeShapeType="1" noTextEdit="1"/>
                  </p:cNvSpPr>
                  <p:nvPr/>
                </p:nvSpPr>
                <p:spPr>
                  <a:xfrm>
                    <a:off x="1506380" y="3288977"/>
                    <a:ext cx="682879" cy="461665"/>
                  </a:xfrm>
                  <a:prstGeom prst="rect">
                    <a:avLst/>
                  </a:prstGeom>
                  <a:blipFill>
                    <a:blip r:embed="rId8"/>
                    <a:stretch>
                      <a:fillRect l="-1786" r="-2679"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0F6BF9-4E0E-FD88-0AE4-AA67F8270A65}"/>
                      </a:ext>
                    </a:extLst>
                  </p:cNvPr>
                  <p:cNvSpPr txBox="1"/>
                  <p:nvPr/>
                </p:nvSpPr>
                <p:spPr>
                  <a:xfrm>
                    <a:off x="4049011" y="3429193"/>
                    <a:ext cx="522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p:txBody>
              </p:sp>
            </mc:Choice>
            <mc:Fallback xmlns="">
              <p:sp>
                <p:nvSpPr>
                  <p:cNvPr id="12" name="TextBox 11">
                    <a:extLst>
                      <a:ext uri="{FF2B5EF4-FFF2-40B4-BE49-F238E27FC236}">
                        <a16:creationId xmlns:a16="http://schemas.microsoft.com/office/drawing/2014/main" id="{C70F6BF9-4E0E-FD88-0AE4-AA67F8270A65}"/>
                      </a:ext>
                    </a:extLst>
                  </p:cNvPr>
                  <p:cNvSpPr txBox="1">
                    <a:spLocks noRot="1" noChangeAspect="1" noMove="1" noResize="1" noEditPoints="1" noAdjustHandles="1" noChangeArrowheads="1" noChangeShapeType="1" noTextEdit="1"/>
                  </p:cNvSpPr>
                  <p:nvPr/>
                </p:nvSpPr>
                <p:spPr>
                  <a:xfrm>
                    <a:off x="4049011" y="3429193"/>
                    <a:ext cx="522900"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0F92FF-1530-5A5E-1D70-D73AFFBDBDDB}"/>
                      </a:ext>
                    </a:extLst>
                  </p:cNvPr>
                  <p:cNvSpPr txBox="1"/>
                  <p:nvPr/>
                </p:nvSpPr>
                <p:spPr>
                  <a:xfrm>
                    <a:off x="2023958" y="4125613"/>
                    <a:ext cx="46024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9B0F92FF-1530-5A5E-1D70-D73AFFBDBDDB}"/>
                      </a:ext>
                    </a:extLst>
                  </p:cNvPr>
                  <p:cNvSpPr txBox="1">
                    <a:spLocks noRot="1" noChangeAspect="1" noMove="1" noResize="1" noEditPoints="1" noAdjustHandles="1" noChangeArrowheads="1" noChangeShapeType="1" noTextEdit="1"/>
                  </p:cNvSpPr>
                  <p:nvPr/>
                </p:nvSpPr>
                <p:spPr>
                  <a:xfrm>
                    <a:off x="2023958" y="4125613"/>
                    <a:ext cx="4602480"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42221B5-46FF-E065-A3A2-24F2E2A7D333}"/>
                      </a:ext>
                    </a:extLst>
                  </p:cNvPr>
                  <p:cNvSpPr txBox="1"/>
                  <p:nvPr/>
                </p:nvSpPr>
                <p:spPr>
                  <a:xfrm>
                    <a:off x="3522476" y="4120073"/>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17" name="TextBox 16">
                    <a:extLst>
                      <a:ext uri="{FF2B5EF4-FFF2-40B4-BE49-F238E27FC236}">
                        <a16:creationId xmlns:a16="http://schemas.microsoft.com/office/drawing/2014/main" id="{842221B5-46FF-E065-A3A2-24F2E2A7D333}"/>
                      </a:ext>
                    </a:extLst>
                  </p:cNvPr>
                  <p:cNvSpPr txBox="1">
                    <a:spLocks noRot="1" noChangeAspect="1" noMove="1" noResize="1" noEditPoints="1" noAdjustHandles="1" noChangeArrowheads="1" noChangeShapeType="1" noTextEdit="1"/>
                  </p:cNvSpPr>
                  <p:nvPr/>
                </p:nvSpPr>
                <p:spPr>
                  <a:xfrm>
                    <a:off x="3522476" y="4120073"/>
                    <a:ext cx="802722" cy="6109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6683160-FC19-50B8-116D-AB5F6E8D99AF}"/>
                      </a:ext>
                    </a:extLst>
                  </p:cNvPr>
                  <p:cNvSpPr/>
                  <p:nvPr/>
                </p:nvSpPr>
                <p:spPr>
                  <a:xfrm>
                    <a:off x="4695432" y="3235233"/>
                    <a:ext cx="1030817" cy="103081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600" b="0" i="1" smtClean="0">
                              <a:solidFill>
                                <a:sysClr val="windowText" lastClr="000000"/>
                              </a:solidFill>
                              <a:latin typeface="Cambria Math" panose="02040503050406030204" pitchFamily="18" charset="0"/>
                              <a:cs typeface="Times New Roman" panose="02020603050405020304" pitchFamily="18" charset="0"/>
                            </a:rPr>
                            <m:t>𝑆</m:t>
                          </m:r>
                          <m:sSub>
                            <m:sSubPr>
                              <m:ctrlPr>
                                <a:rPr lang="en-IN" sz="3600" b="0" i="1" smtClean="0">
                                  <a:solidFill>
                                    <a:sysClr val="windowText" lastClr="000000"/>
                                  </a:solidFill>
                                  <a:latin typeface="Cambria Math" panose="02040503050406030204" pitchFamily="18" charset="0"/>
                                  <a:cs typeface="Times New Roman" panose="02020603050405020304" pitchFamily="18" charset="0"/>
                                </a:rPr>
                              </m:ctrlPr>
                            </m:sSubPr>
                            <m:e>
                              <m:r>
                                <a:rPr lang="en-IN" sz="3600" b="0" i="1" smtClean="0">
                                  <a:solidFill>
                                    <a:sysClr val="windowText" lastClr="000000"/>
                                  </a:solidFill>
                                  <a:latin typeface="Cambria Math" panose="02040503050406030204" pitchFamily="18" charset="0"/>
                                  <a:cs typeface="Times New Roman" panose="02020603050405020304" pitchFamily="18" charset="0"/>
                                </a:rPr>
                                <m:t>𝐺</m:t>
                              </m:r>
                            </m:e>
                            <m:sub>
                              <m:r>
                                <a:rPr lang="en-IN" sz="3600" b="0" i="1" smtClean="0">
                                  <a:solidFill>
                                    <a:sysClr val="windowText" lastClr="000000"/>
                                  </a:solidFill>
                                  <a:latin typeface="Cambria Math" panose="02040503050406030204" pitchFamily="18" charset="0"/>
                                  <a:cs typeface="Times New Roman" panose="02020603050405020304" pitchFamily="18" charset="0"/>
                                </a:rPr>
                                <m:t>𝑋</m:t>
                              </m:r>
                            </m:sub>
                          </m:sSub>
                        </m:oMath>
                      </m:oMathPara>
                    </a14:m>
                    <a:endParaRPr lang="en-US"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76683160-FC19-50B8-116D-AB5F6E8D99AF}"/>
                      </a:ext>
                    </a:extLst>
                  </p:cNvPr>
                  <p:cNvSpPr>
                    <a:spLocks noRot="1" noChangeAspect="1" noMove="1" noResize="1" noEditPoints="1" noAdjustHandles="1" noChangeArrowheads="1" noChangeShapeType="1" noTextEdit="1"/>
                  </p:cNvSpPr>
                  <p:nvPr/>
                </p:nvSpPr>
                <p:spPr>
                  <a:xfrm>
                    <a:off x="4695432" y="3235233"/>
                    <a:ext cx="1030817" cy="1030817"/>
                  </a:xfrm>
                  <a:prstGeom prst="rect">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018EF44-1435-2D60-37D8-C04FBC6D8D47}"/>
                      </a:ext>
                    </a:extLst>
                  </p:cNvPr>
                  <p:cNvSpPr/>
                  <p:nvPr/>
                </p:nvSpPr>
                <p:spPr>
                  <a:xfrm>
                    <a:off x="7016510" y="3235232"/>
                    <a:ext cx="1030817" cy="103081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600" b="0" i="1" smtClean="0">
                              <a:solidFill>
                                <a:sysClr val="windowText" lastClr="000000"/>
                              </a:solidFill>
                              <a:latin typeface="Cambria Math" panose="02040503050406030204" pitchFamily="18" charset="0"/>
                              <a:cs typeface="Times New Roman" panose="02020603050405020304" pitchFamily="18" charset="0"/>
                            </a:rPr>
                            <m:t>𝑆</m:t>
                          </m:r>
                          <m:sSub>
                            <m:sSubPr>
                              <m:ctrlPr>
                                <a:rPr lang="en-IN" sz="3600" b="0" i="1" smtClean="0">
                                  <a:solidFill>
                                    <a:sysClr val="windowText" lastClr="000000"/>
                                  </a:solidFill>
                                  <a:latin typeface="Cambria Math" panose="02040503050406030204" pitchFamily="18" charset="0"/>
                                  <a:cs typeface="Times New Roman" panose="02020603050405020304" pitchFamily="18" charset="0"/>
                                </a:rPr>
                              </m:ctrlPr>
                            </m:sSubPr>
                            <m:e>
                              <m:r>
                                <a:rPr lang="en-IN" sz="3600" b="0" i="1" smtClean="0">
                                  <a:solidFill>
                                    <a:sysClr val="windowText" lastClr="000000"/>
                                  </a:solidFill>
                                  <a:latin typeface="Cambria Math" panose="02040503050406030204" pitchFamily="18" charset="0"/>
                                  <a:cs typeface="Times New Roman" panose="02020603050405020304" pitchFamily="18" charset="0"/>
                                </a:rPr>
                                <m:t>𝐺</m:t>
                              </m:r>
                            </m:e>
                            <m:sub>
                              <m:r>
                                <a:rPr lang="en-IN" sz="3600" b="0" i="1" smtClean="0">
                                  <a:solidFill>
                                    <a:sysClr val="windowText" lastClr="000000"/>
                                  </a:solidFill>
                                  <a:latin typeface="Cambria Math" panose="02040503050406030204" pitchFamily="18" charset="0"/>
                                  <a:cs typeface="Times New Roman" panose="02020603050405020304" pitchFamily="18" charset="0"/>
                                </a:rPr>
                                <m:t>𝑍</m:t>
                              </m:r>
                            </m:sub>
                          </m:sSub>
                        </m:oMath>
                      </m:oMathPara>
                    </a14:m>
                    <a:endParaRPr lang="en-US" dirty="0">
                      <a:solidFill>
                        <a:sysClr val="windowText" lastClr="000000"/>
                      </a:solidFill>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0018EF44-1435-2D60-37D8-C04FBC6D8D47}"/>
                      </a:ext>
                    </a:extLst>
                  </p:cNvPr>
                  <p:cNvSpPr>
                    <a:spLocks noRot="1" noChangeAspect="1" noMove="1" noResize="1" noEditPoints="1" noAdjustHandles="1" noChangeArrowheads="1" noChangeShapeType="1" noTextEdit="1"/>
                  </p:cNvSpPr>
                  <p:nvPr/>
                </p:nvSpPr>
                <p:spPr>
                  <a:xfrm>
                    <a:off x="7016510" y="3235232"/>
                    <a:ext cx="1030817" cy="1030817"/>
                  </a:xfrm>
                  <a:prstGeom prst="rect">
                    <a:avLst/>
                  </a:prstGeom>
                  <a:blipFill>
                    <a:blip r:embed="rId13"/>
                    <a:stretch>
                      <a:fillRect/>
                    </a:stretch>
                  </a:blipFill>
                  <a:ln w="28575">
                    <a:solidFill>
                      <a:schemeClr val="tx1"/>
                    </a:solid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F0ACD527-FDD0-5D26-0D7D-F0EBC8EDA535}"/>
                  </a:ext>
                </a:extLst>
              </p:cNvPr>
              <p:cNvCxnSpPr/>
              <p:nvPr/>
            </p:nvCxnSpPr>
            <p:spPr>
              <a:xfrm flipH="1" flipV="1">
                <a:off x="5726249" y="4081778"/>
                <a:ext cx="106565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221F48-FFAF-4F8C-FEAE-8A58B2A6683F}"/>
                  </a:ext>
                </a:extLst>
              </p:cNvPr>
              <p:cNvCxnSpPr>
                <a:cxnSpLocks/>
              </p:cNvCxnSpPr>
              <p:nvPr/>
            </p:nvCxnSpPr>
            <p:spPr>
              <a:xfrm flipH="1">
                <a:off x="5726249" y="3429000"/>
                <a:ext cx="12902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83E08C-7F8C-28F7-4443-C8D744AACD28}"/>
                      </a:ext>
                    </a:extLst>
                  </p:cNvPr>
                  <p:cNvSpPr txBox="1"/>
                  <p:nvPr/>
                </p:nvSpPr>
                <p:spPr>
                  <a:xfrm>
                    <a:off x="6400344" y="3391156"/>
                    <a:ext cx="5677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2B83E08C-7F8C-28F7-4443-C8D744AACD28}"/>
                      </a:ext>
                    </a:extLst>
                  </p:cNvPr>
                  <p:cNvSpPr txBox="1">
                    <a:spLocks noRot="1" noChangeAspect="1" noMove="1" noResize="1" noEditPoints="1" noAdjustHandles="1" noChangeArrowheads="1" noChangeShapeType="1" noTextEdit="1"/>
                  </p:cNvSpPr>
                  <p:nvPr/>
                </p:nvSpPr>
                <p:spPr>
                  <a:xfrm>
                    <a:off x="6400344" y="3391156"/>
                    <a:ext cx="567784" cy="369332"/>
                  </a:xfrm>
                  <a:prstGeom prst="rect">
                    <a:avLst/>
                  </a:prstGeom>
                  <a:blipFill>
                    <a:blip r:embed="rId1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FD3728-F362-15DF-D20B-A7A49D329351}"/>
                      </a:ext>
                    </a:extLst>
                  </p:cNvPr>
                  <p:cNvSpPr txBox="1"/>
                  <p:nvPr/>
                </p:nvSpPr>
                <p:spPr>
                  <a:xfrm>
                    <a:off x="6429204" y="4080064"/>
                    <a:ext cx="5677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C8FD3728-F362-15DF-D20B-A7A49D329351}"/>
                      </a:ext>
                    </a:extLst>
                  </p:cNvPr>
                  <p:cNvSpPr txBox="1">
                    <a:spLocks noRot="1" noChangeAspect="1" noMove="1" noResize="1" noEditPoints="1" noAdjustHandles="1" noChangeArrowheads="1" noChangeShapeType="1" noTextEdit="1"/>
                  </p:cNvSpPr>
                  <p:nvPr/>
                </p:nvSpPr>
                <p:spPr>
                  <a:xfrm>
                    <a:off x="6429204" y="4080064"/>
                    <a:ext cx="567784" cy="369332"/>
                  </a:xfrm>
                  <a:prstGeom prst="rect">
                    <a:avLst/>
                  </a:prstGeom>
                  <a:blipFill>
                    <a:blip r:embed="rId1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C641BA-93FE-B635-9041-735CEF723360}"/>
                      </a:ext>
                    </a:extLst>
                  </p:cNvPr>
                  <p:cNvSpPr txBox="1"/>
                  <p:nvPr/>
                </p:nvSpPr>
                <p:spPr>
                  <a:xfrm>
                    <a:off x="5886510" y="4057808"/>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28" name="TextBox 27">
                    <a:extLst>
                      <a:ext uri="{FF2B5EF4-FFF2-40B4-BE49-F238E27FC236}">
                        <a16:creationId xmlns:a16="http://schemas.microsoft.com/office/drawing/2014/main" id="{CEC641BA-93FE-B635-9041-735CEF723360}"/>
                      </a:ext>
                    </a:extLst>
                  </p:cNvPr>
                  <p:cNvSpPr txBox="1">
                    <a:spLocks noRot="1" noChangeAspect="1" noMove="1" noResize="1" noEditPoints="1" noAdjustHandles="1" noChangeArrowheads="1" noChangeShapeType="1" noTextEdit="1"/>
                  </p:cNvSpPr>
                  <p:nvPr/>
                </p:nvSpPr>
                <p:spPr>
                  <a:xfrm>
                    <a:off x="5886510" y="4057808"/>
                    <a:ext cx="802722" cy="610936"/>
                  </a:xfrm>
                  <a:prstGeom prst="rect">
                    <a:avLst/>
                  </a:prstGeom>
                  <a:blipFill>
                    <a:blip r:embed="rId16"/>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529B19EB-F152-190F-7531-DBD6E8C93169}"/>
                  </a:ext>
                </a:extLst>
              </p:cNvPr>
              <p:cNvCxnSpPr/>
              <p:nvPr/>
            </p:nvCxnSpPr>
            <p:spPr>
              <a:xfrm flipH="1" flipV="1">
                <a:off x="8030906" y="3428999"/>
                <a:ext cx="106565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C1E791-E308-480A-ACD6-A0D11A1698F0}"/>
                  </a:ext>
                </a:extLst>
              </p:cNvPr>
              <p:cNvCxnSpPr/>
              <p:nvPr/>
            </p:nvCxnSpPr>
            <p:spPr>
              <a:xfrm flipH="1" flipV="1">
                <a:off x="8033993" y="4090986"/>
                <a:ext cx="106565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6290930-A7B0-2DDC-EF89-14FA527EBAA7}"/>
                      </a:ext>
                    </a:extLst>
                  </p:cNvPr>
                  <p:cNvSpPr txBox="1"/>
                  <p:nvPr/>
                </p:nvSpPr>
                <p:spPr>
                  <a:xfrm>
                    <a:off x="8204977" y="4066287"/>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33" name="TextBox 32">
                    <a:extLst>
                      <a:ext uri="{FF2B5EF4-FFF2-40B4-BE49-F238E27FC236}">
                        <a16:creationId xmlns:a16="http://schemas.microsoft.com/office/drawing/2014/main" id="{56290930-A7B0-2DDC-EF89-14FA527EBAA7}"/>
                      </a:ext>
                    </a:extLst>
                  </p:cNvPr>
                  <p:cNvSpPr txBox="1">
                    <a:spLocks noRot="1" noChangeAspect="1" noMove="1" noResize="1" noEditPoints="1" noAdjustHandles="1" noChangeArrowheads="1" noChangeShapeType="1" noTextEdit="1"/>
                  </p:cNvSpPr>
                  <p:nvPr/>
                </p:nvSpPr>
                <p:spPr>
                  <a:xfrm>
                    <a:off x="8204977" y="4066287"/>
                    <a:ext cx="802722" cy="610936"/>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CD15A40-B35D-4B43-87B9-9F32166486E5}"/>
                    </a:ext>
                  </a:extLst>
                </p:cNvPr>
                <p:cNvSpPr txBox="1"/>
                <p:nvPr/>
              </p:nvSpPr>
              <p:spPr>
                <a:xfrm>
                  <a:off x="8203838" y="2843590"/>
                  <a:ext cx="80272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m:oMathPara>
                  </a14:m>
                  <a:endParaRPr lang="en-US" dirty="0"/>
                </a:p>
              </p:txBody>
            </p:sp>
          </mc:Choice>
          <mc:Fallback xmlns="">
            <p:sp>
              <p:nvSpPr>
                <p:cNvPr id="34" name="TextBox 33">
                  <a:extLst>
                    <a:ext uri="{FF2B5EF4-FFF2-40B4-BE49-F238E27FC236}">
                      <a16:creationId xmlns:a16="http://schemas.microsoft.com/office/drawing/2014/main" id="{6CD15A40-B35D-4B43-87B9-9F32166486E5}"/>
                    </a:ext>
                  </a:extLst>
                </p:cNvPr>
                <p:cNvSpPr txBox="1">
                  <a:spLocks noRot="1" noChangeAspect="1" noMove="1" noResize="1" noEditPoints="1" noAdjustHandles="1" noChangeArrowheads="1" noChangeShapeType="1" noTextEdit="1"/>
                </p:cNvSpPr>
                <p:nvPr/>
              </p:nvSpPr>
              <p:spPr>
                <a:xfrm>
                  <a:off x="8203838" y="2843590"/>
                  <a:ext cx="802722" cy="610936"/>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9418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E58E8-CD56-C402-8761-CD9F2CB98AED}"/>
                  </a:ext>
                </a:extLst>
              </p:cNvPr>
              <p:cNvSpPr>
                <a:spLocks noGrp="1"/>
              </p:cNvSpPr>
              <p:nvPr>
                <p:ph idx="1"/>
              </p:nvPr>
            </p:nvSpPr>
            <p:spPr>
              <a:xfrm>
                <a:off x="628650" y="592667"/>
                <a:ext cx="7886700" cy="5763684"/>
              </a:xfrm>
            </p:spPr>
            <p:txBody>
              <a:bodyPr>
                <a:normAutofit fontScale="70000" lnSpcReduction="20000"/>
              </a:bodyPr>
              <a:lstStyle/>
              <a:p>
                <a:pPr>
                  <a:lnSpc>
                    <a:spcPct val="120000"/>
                  </a:lnSpc>
                </a:pPr>
                <a:r>
                  <a:rPr lang="en-US" dirty="0">
                    <a:latin typeface="Times New Roman" panose="02020603050405020304" pitchFamily="18" charset="0"/>
                    <a:cs typeface="Times New Roman" panose="02020603050405020304" pitchFamily="18" charset="0"/>
                  </a:rPr>
                  <a:t> We have two possibilities either of getting </a:t>
                </a:r>
                <a14:m>
                  <m:oMath xmlns:m="http://schemas.openxmlformats.org/officeDocument/2006/math">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0</m:t>
                        </m:r>
                      </m:e>
                    </m:d>
                    <m:r>
                      <a:rPr lang="en-IN" i="1">
                        <a:latin typeface="Cambria Math" panose="02040503050406030204" pitchFamily="18" charset="0"/>
                        <a:cs typeface="Times New Roman" panose="02020603050405020304" pitchFamily="18" charset="0"/>
                      </a:rPr>
                      <m:t> </m:t>
                    </m:r>
                    <m:r>
                      <a:rPr lang="en-IN" i="1">
                        <a:latin typeface="Cambria Math" panose="02040503050406030204" pitchFamily="18" charset="0"/>
                        <a:cs typeface="Times New Roman" panose="02020603050405020304" pitchFamily="18" charset="0"/>
                      </a:rPr>
                      <m:t>𝑜𝑟</m:t>
                    </m:r>
                    <m:r>
                      <a:rPr lang="en-IN" i="1">
                        <a:latin typeface="Cambria Math" panose="02040503050406030204" pitchFamily="18" charset="0"/>
                        <a:cs typeface="Times New Roman" panose="02020603050405020304" pitchFamily="18" charset="0"/>
                      </a:rPr>
                      <m:t> </m:t>
                    </m:r>
                    <m:d>
                      <m:dPr>
                        <m:begChr m:val="|"/>
                        <m:endChr m:val="⟩"/>
                        <m:ctrlPr>
                          <a:rPr lang="en-IN" i="1">
                            <a:latin typeface="Cambria Math" panose="02040503050406030204" pitchFamily="18" charset="0"/>
                            <a:cs typeface="Times New Roman" panose="02020603050405020304" pitchFamily="18" charset="0"/>
                          </a:rPr>
                        </m:ctrlPr>
                      </m:dPr>
                      <m:e>
                        <m:r>
                          <a:rPr lang="en-IN" i="1">
                            <a:latin typeface="Cambria Math" panose="02040503050406030204" pitchFamily="18" charset="0"/>
                            <a:cs typeface="Times New Roman" panose="02020603050405020304" pitchFamily="18" charset="0"/>
                          </a:rPr>
                          <m:t>1</m:t>
                        </m:r>
                      </m:e>
                    </m:d>
                  </m:oMath>
                </a14:m>
                <a:r>
                  <a:rPr lang="en-US" dirty="0">
                    <a:latin typeface="Times New Roman" panose="02020603050405020304" pitchFamily="18" charset="0"/>
                    <a:cs typeface="Times New Roman" panose="02020603050405020304" pitchFamily="18" charset="0"/>
                  </a:rPr>
                  <a:t> with probabilities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0</m:t>
                                </m:r>
                              </m:e>
                              <m:e>
                                <m:r>
                                  <a:rPr lang="en-US" i="1">
                                    <a:latin typeface="Cambria Math" panose="02040503050406030204" pitchFamily="18" charset="0"/>
                                    <a:cs typeface="Times New Roman" panose="02020603050405020304" pitchFamily="18" charset="0"/>
                                  </a:rPr>
                                  <m:t>𝜓</m:t>
                                </m:r>
                              </m:e>
                            </m:d>
                          </m:e>
                        </m:d>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ad>
                                  <m:radPr>
                                    <m:degHide m:val="on"/>
                                    <m:ctrlPr>
                                      <a:rPr lang="en-US" i="1">
                                        <a:latin typeface="Cambria Math" panose="02040503050406030204" pitchFamily="18" charset="0"/>
                                        <a:cs typeface="Times New Roman" panose="02020603050405020304" pitchFamily="18" charset="0"/>
                                      </a:rPr>
                                    </m:ctrlPr>
                                  </m:radPr>
                                  <m:deg/>
                                  <m:e>
                                    <m:r>
                                      <a:rPr lang="en-US" i="1">
                                        <a:latin typeface="Cambria Math" panose="02040503050406030204" pitchFamily="18" charset="0"/>
                                        <a:cs typeface="Times New Roman" panose="02020603050405020304" pitchFamily="18" charset="0"/>
                                      </a:rPr>
                                      <m:t>2</m:t>
                                    </m:r>
                                  </m:e>
                                </m:rad>
                              </m:den>
                            </m:f>
                          </m:e>
                        </m:d>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𝑎𝑛𝑑</m:t>
                    </m:r>
                    <m:r>
                      <a:rPr lang="en-US" i="1">
                        <a:latin typeface="Cambria Math" panose="02040503050406030204" pitchFamily="18" charset="0"/>
                        <a:cs typeface="Times New Roman" panose="02020603050405020304" pitchFamily="18" charset="0"/>
                      </a:rPr>
                      <m:t> </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e>
                                <m:r>
                                  <a:rPr lang="en-US" i="1">
                                    <a:latin typeface="Cambria Math" panose="02040503050406030204" pitchFamily="18" charset="0"/>
                                    <a:cs typeface="Times New Roman" panose="02020603050405020304" pitchFamily="18" charset="0"/>
                                  </a:rPr>
                                  <m:t>𝜓</m:t>
                                </m:r>
                              </m:e>
                            </m:d>
                          </m:e>
                        </m:d>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ad>
                                  <m:radPr>
                                    <m:degHide m:val="on"/>
                                    <m:ctrlPr>
                                      <a:rPr lang="en-US" i="1">
                                        <a:latin typeface="Cambria Math" panose="02040503050406030204" pitchFamily="18" charset="0"/>
                                        <a:cs typeface="Times New Roman" panose="02020603050405020304" pitchFamily="18" charset="0"/>
                                      </a:rPr>
                                    </m:ctrlPr>
                                  </m:radPr>
                                  <m:deg/>
                                  <m:e>
                                    <m:r>
                                      <a:rPr lang="en-US" i="1">
                                        <a:latin typeface="Cambria Math" panose="02040503050406030204" pitchFamily="18" charset="0"/>
                                        <a:cs typeface="Times New Roman" panose="02020603050405020304" pitchFamily="18" charset="0"/>
                                      </a:rPr>
                                      <m:t>2</m:t>
                                    </m:r>
                                  </m:e>
                                </m:rad>
                              </m:den>
                            </m:f>
                          </m:e>
                        </m:d>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oMath>
                </a14:m>
                <a:r>
                  <a:rPr lang="en-US" dirty="0">
                    <a:latin typeface="Times New Roman" panose="02020603050405020304" pitchFamily="18" charset="0"/>
                    <a:cs typeface="Times New Roman" panose="02020603050405020304" pitchFamily="18" charset="0"/>
                  </a:rPr>
                  <a:t> respectively which are the corresponding Eigen values and eigen vectors of the Spin operator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𝑆</m:t>
                        </m:r>
                      </m:e>
                      <m:sub>
                        <m:r>
                          <a:rPr lang="en-US" b="0" i="1" smtClean="0">
                            <a:latin typeface="Cambria Math" panose="02040503050406030204" pitchFamily="18" charset="0"/>
                            <a:cs typeface="Times New Roman" panose="02020603050405020304" pitchFamily="18" charset="0"/>
                          </a:rPr>
                          <m:t>𝑍</m:t>
                        </m:r>
                      </m:sub>
                    </m:sSub>
                  </m:oMath>
                </a14:m>
                <a:r>
                  <a:rPr lang="en-US" dirty="0">
                    <a:latin typeface="Times New Roman" panose="02020603050405020304" pitchFamily="18" charset="0"/>
                    <a:cs typeface="Times New Roman" panose="02020603050405020304" pitchFamily="18" charset="0"/>
                  </a:rPr>
                  <a:t> respectively, remember here </a:t>
                </a:r>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𝜓</m:t>
                        </m:r>
                      </m:e>
                    </m:d>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ad>
                          <m:radPr>
                            <m:degHide m:val="on"/>
                            <m:ctrlPr>
                              <a:rPr lang="en-US" b="0"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2</m:t>
                            </m:r>
                          </m:e>
                        </m:rad>
                      </m:den>
                    </m:f>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ad>
                          <m:radPr>
                            <m:degHide m:val="on"/>
                            <m:ctrlPr>
                              <a:rPr lang="en-US" b="0"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2</m:t>
                            </m:r>
                          </m:e>
                        </m:rad>
                      </m:den>
                    </m:f>
                    <m:r>
                      <a:rPr lang="en-US" b="0" i="1" smtClean="0">
                        <a:latin typeface="Cambria Math" panose="02040503050406030204" pitchFamily="18" charset="0"/>
                        <a:cs typeface="Times New Roman" panose="02020603050405020304" pitchFamily="18" charset="0"/>
                      </a:rPr>
                      <m:t>|1⟩</m:t>
                    </m:r>
                  </m:oMath>
                </a14:m>
                <a:r>
                  <a:rPr lang="en-US" dirty="0">
                    <a:latin typeface="Times New Roman" panose="02020603050405020304" pitchFamily="18" charset="0"/>
                    <a:cs typeface="Times New Roman" panose="02020603050405020304" pitchFamily="18" charset="0"/>
                  </a:rPr>
                  <a:t>.</a:t>
                </a:r>
              </a:p>
              <a:p>
                <a:pPr>
                  <a:lnSpc>
                    <a:spcPct val="120000"/>
                  </a:lnSpc>
                </a:pPr>
                <a:r>
                  <a:rPr lang="en-US" dirty="0">
                    <a:latin typeface="Times New Roman" panose="02020603050405020304" pitchFamily="18" charset="0"/>
                    <a:cs typeface="Times New Roman" panose="02020603050405020304" pitchFamily="18" charset="0"/>
                  </a:rPr>
                  <a:t>Suppose we get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oMath>
                </a14:m>
                <a:r>
                  <a:rPr lang="en-US" dirty="0">
                    <a:latin typeface="Times New Roman" panose="02020603050405020304" pitchFamily="18" charset="0"/>
                    <a:cs typeface="Times New Roman" panose="02020603050405020304" pitchFamily="18" charset="0"/>
                  </a:rPr>
                  <a:t> and now we measure Spin in X Direction, note that we can write </a:t>
                </a:r>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ad>
                          <m:radPr>
                            <m:degHide m:val="on"/>
                            <m:ctrlPr>
                              <a:rPr lang="en-US" b="0"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2</m:t>
                            </m:r>
                          </m:e>
                        </m:rad>
                      </m:den>
                    </m:f>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m:t>
                        </m:r>
                      </m:e>
                    </m:d>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ad>
                          <m:radPr>
                            <m:degHide m:val="on"/>
                            <m:ctrlPr>
                              <a:rPr lang="en-US" b="0"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2</m:t>
                            </m:r>
                          </m:e>
                        </m:rad>
                      </m:den>
                    </m:f>
                    <m:r>
                      <a:rPr lang="en-US" b="0" i="1" smtClean="0">
                        <a:latin typeface="Cambria Math" panose="02040503050406030204" pitchFamily="18" charset="0"/>
                        <a:cs typeface="Times New Roman" panose="02020603050405020304" pitchFamily="18" charset="0"/>
                      </a:rPr>
                      <m:t>|−⟩</m:t>
                    </m:r>
                  </m:oMath>
                </a14:m>
                <a:r>
                  <a:rPr lang="en-IN" dirty="0">
                    <a:latin typeface="Times New Roman" panose="02020603050405020304" pitchFamily="18" charset="0"/>
                    <a:cs typeface="Times New Roman" panose="02020603050405020304" pitchFamily="18" charset="0"/>
                  </a:rPr>
                  <a:t>.</a:t>
                </a:r>
              </a:p>
              <a:p>
                <a:pPr>
                  <a:lnSpc>
                    <a:spcPct val="120000"/>
                  </a:lnSpc>
                </a:pPr>
                <a:r>
                  <a:rPr lang="en-IN" dirty="0">
                    <a:latin typeface="Times New Roman" panose="02020603050405020304" pitchFamily="18" charset="0"/>
                    <a:cs typeface="Times New Roman" panose="02020603050405020304" pitchFamily="18" charset="0"/>
                  </a:rPr>
                  <a:t>Upon measurement of Spin in X direction both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𝑎𝑛𝑑</m:t>
                    </m:r>
                    <m:r>
                      <a:rPr lang="en-IN"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are equally likely with probabilities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oMath>
                </a14:m>
                <a:r>
                  <a:rPr lang="en-US" dirty="0">
                    <a:latin typeface="Times New Roman" panose="02020603050405020304" pitchFamily="18" charset="0"/>
                    <a:cs typeface="Times New Roman" panose="02020603050405020304" pitchFamily="18" charset="0"/>
                  </a:rPr>
                  <a:t> each. Thus, say upon measuring we get </a:t>
                </a:r>
                <a14:m>
                  <m:oMath xmlns:m="http://schemas.openxmlformats.org/officeDocument/2006/math">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state. Now we again measure the Spin in the Z direction.</a:t>
                </a:r>
              </a:p>
              <a:p>
                <a:pPr>
                  <a:lnSpc>
                    <a:spcPct val="120000"/>
                  </a:lnSpc>
                </a:pPr>
                <a:r>
                  <a:rPr lang="en-US" dirty="0">
                    <a:latin typeface="Times New Roman" panose="02020603050405020304" pitchFamily="18" charset="0"/>
                    <a:cs typeface="Times New Roman" panose="02020603050405020304" pitchFamily="18" charset="0"/>
                  </a:rPr>
                  <a:t>Classically we may think that since the spin before was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latin typeface="Times New Roman" panose="02020603050405020304" pitchFamily="18" charset="0"/>
                    <a:cs typeface="Times New Roman" panose="02020603050405020304" pitchFamily="18" charset="0"/>
                  </a:rPr>
                  <a:t>, hence must be the same here. But </a:t>
                </a:r>
                <a:r>
                  <a:rPr lang="en-US" dirty="0" err="1">
                    <a:latin typeface="Times New Roman" panose="02020603050405020304" pitchFamily="18" charset="0"/>
                    <a:cs typeface="Times New Roman" panose="02020603050405020304" pitchFamily="18" charset="0"/>
                  </a:rPr>
                  <a:t>Qunatmly</a:t>
                </a:r>
                <a:r>
                  <a:rPr lang="en-US" dirty="0">
                    <a:latin typeface="Times New Roman" panose="02020603050405020304" pitchFamily="18" charset="0"/>
                    <a:cs typeface="Times New Roman" panose="02020603050405020304" pitchFamily="18" charset="0"/>
                  </a:rPr>
                  <a:t>, the spin here is again in a superposition state of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|1⟩</m:t>
                    </m:r>
                  </m:oMath>
                </a14:m>
                <a:r>
                  <a:rPr lang="en-US" dirty="0">
                    <a:latin typeface="Times New Roman" panose="02020603050405020304" pitchFamily="18" charset="0"/>
                    <a:cs typeface="Times New Roman" panose="02020603050405020304" pitchFamily="18" charset="0"/>
                  </a:rPr>
                  <a:t> with equally likely probabilities being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latin typeface="Times New Roman" panose="02020603050405020304" pitchFamily="18" charset="0"/>
                    <a:cs typeface="Times New Roman" panose="02020603050405020304" pitchFamily="18" charset="0"/>
                  </a:rPr>
                  <a:t> each. </a:t>
                </a:r>
              </a:p>
              <a:p>
                <a:pPr>
                  <a:lnSpc>
                    <a:spcPct val="120000"/>
                  </a:lnSpc>
                </a:pPr>
                <a:r>
                  <a:rPr lang="en-US" b="1" dirty="0" err="1">
                    <a:latin typeface="Times New Roman" panose="02020603050405020304" pitchFamily="18" charset="0"/>
                    <a:cs typeface="Times New Roman" panose="02020603050405020304" pitchFamily="18" charset="0"/>
                  </a:rPr>
                  <a:t>Uncertainity</a:t>
                </a:r>
                <a:r>
                  <a:rPr lang="en-US" b="1" dirty="0">
                    <a:latin typeface="Times New Roman" panose="02020603050405020304" pitchFamily="18" charset="0"/>
                    <a:cs typeface="Times New Roman" panose="02020603050405020304" pitchFamily="18" charset="0"/>
                  </a:rPr>
                  <a:t> Principle: </a:t>
                </a:r>
                <a14:m>
                  <m:oMath xmlns:m="http://schemas.openxmlformats.org/officeDocument/2006/math">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𝝈</m:t>
                        </m:r>
                      </m:e>
                      <m:sub>
                        <m:r>
                          <a:rPr lang="en-US" b="1" i="1" smtClean="0">
                            <a:latin typeface="Cambria Math" panose="02040503050406030204" pitchFamily="18" charset="0"/>
                            <a:cs typeface="Times New Roman" panose="02020603050405020304" pitchFamily="18" charset="0"/>
                          </a:rPr>
                          <m:t>𝑿</m:t>
                        </m:r>
                      </m:sub>
                    </m:sSub>
                    <m:r>
                      <a:rPr lang="en-US" b="1" i="1" smtClean="0">
                        <a:latin typeface="Cambria Math" panose="02040503050406030204" pitchFamily="18" charset="0"/>
                        <a:cs typeface="Times New Roman" panose="02020603050405020304" pitchFamily="18" charset="0"/>
                      </a:rPr>
                      <m:t> </m:t>
                    </m:r>
                    <m:r>
                      <a:rPr lang="en-US" b="1" i="1" smtClean="0">
                        <a:latin typeface="Cambria Math" panose="02040503050406030204" pitchFamily="18" charset="0"/>
                        <a:cs typeface="Times New Roman" panose="02020603050405020304" pitchFamily="18" charset="0"/>
                      </a:rPr>
                      <m:t>𝒂𝒏𝒅</m:t>
                    </m:r>
                    <m:r>
                      <a:rPr lang="en-US" b="1" i="1" smtClean="0">
                        <a:latin typeface="Cambria Math" panose="02040503050406030204" pitchFamily="18" charset="0"/>
                        <a:cs typeface="Times New Roman" panose="02020603050405020304" pitchFamily="18" charset="0"/>
                      </a:rPr>
                      <m:t> </m:t>
                    </m:r>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𝝈</m:t>
                        </m:r>
                      </m:e>
                      <m:sub>
                        <m:r>
                          <a:rPr lang="en-US" b="1" i="1" smtClean="0">
                            <a:latin typeface="Cambria Math" panose="02040503050406030204" pitchFamily="18" charset="0"/>
                            <a:cs typeface="Times New Roman" panose="02020603050405020304" pitchFamily="18" charset="0"/>
                          </a:rPr>
                          <m:t>𝒁</m:t>
                        </m:r>
                      </m:sub>
                    </m:sSub>
                  </m:oMath>
                </a14:m>
                <a:r>
                  <a:rPr lang="en-US" b="1" dirty="0">
                    <a:latin typeface="Times New Roman" panose="02020603050405020304" pitchFamily="18" charset="0"/>
                    <a:cs typeface="Times New Roman" panose="02020603050405020304" pitchFamily="18" charset="0"/>
                  </a:rPr>
                  <a:t> are incompatible observables, thus cannot be measured simultaneously. </a:t>
                </a:r>
              </a:p>
            </p:txBody>
          </p:sp>
        </mc:Choice>
        <mc:Fallback xmlns="">
          <p:sp>
            <p:nvSpPr>
              <p:cNvPr id="3" name="Content Placeholder 2">
                <a:extLst>
                  <a:ext uri="{FF2B5EF4-FFF2-40B4-BE49-F238E27FC236}">
                    <a16:creationId xmlns:a16="http://schemas.microsoft.com/office/drawing/2014/main" id="{A01E58E8-CD56-C402-8761-CD9F2CB98AED}"/>
                  </a:ext>
                </a:extLst>
              </p:cNvPr>
              <p:cNvSpPr>
                <a:spLocks noGrp="1" noRot="1" noChangeAspect="1" noMove="1" noResize="1" noEditPoints="1" noAdjustHandles="1" noChangeArrowheads="1" noChangeShapeType="1" noTextEdit="1"/>
              </p:cNvSpPr>
              <p:nvPr>
                <p:ph idx="1"/>
              </p:nvPr>
            </p:nvSpPr>
            <p:spPr>
              <a:xfrm>
                <a:off x="628650" y="592667"/>
                <a:ext cx="7886700" cy="5763684"/>
              </a:xfrm>
              <a:blipFill>
                <a:blip r:embed="rId2"/>
                <a:stretch>
                  <a:fillRect l="-696" t="-529" r="-5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BE89282-92FB-DF7E-C81D-7E30B7CC6F92}"/>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5D2BB63D-89FC-AA08-2FD8-521C91B4C459}"/>
              </a:ext>
            </a:extLst>
          </p:cNvPr>
          <p:cNvSpPr>
            <a:spLocks noGrp="1"/>
          </p:cNvSpPr>
          <p:nvPr>
            <p:ph type="sldNum" sz="quarter" idx="12"/>
          </p:nvPr>
        </p:nvSpPr>
        <p:spPr/>
        <p:txBody>
          <a:bodyPr/>
          <a:lstStyle/>
          <a:p>
            <a:fld id="{9EFCAA85-8796-4B17-9CA3-4CB18724EF60}" type="slidenum">
              <a:rPr lang="en-US" smtClean="0"/>
              <a:t>56</a:t>
            </a:fld>
            <a:endParaRPr lang="en-US"/>
          </a:p>
        </p:txBody>
      </p:sp>
    </p:spTree>
    <p:extLst>
      <p:ext uri="{BB962C8B-B14F-4D97-AF65-F5344CB8AC3E}">
        <p14:creationId xmlns:p14="http://schemas.microsoft.com/office/powerpoint/2010/main" val="2132589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9F03-42E4-1CB6-3BAB-BF8E29437A11}"/>
              </a:ext>
            </a:extLst>
          </p:cNvPr>
          <p:cNvSpPr>
            <a:spLocks noGrp="1"/>
          </p:cNvSpPr>
          <p:nvPr>
            <p:ph type="title"/>
          </p:nvPr>
        </p:nvSpPr>
        <p:spPr/>
        <p:txBody>
          <a:bodyPr/>
          <a:lstStyle/>
          <a:p>
            <a:r>
              <a:rPr lang="en-IN" dirty="0"/>
              <a:t>Superconducting Qubits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B9EB73-D45C-7716-6745-D4BD4C339A8B}"/>
                  </a:ext>
                </a:extLst>
              </p:cNvPr>
              <p:cNvSpPr>
                <a:spLocks noGrp="1"/>
              </p:cNvSpPr>
              <p:nvPr>
                <p:ph idx="1"/>
              </p:nvPr>
            </p:nvSpPr>
            <p:spPr/>
            <p:txBody>
              <a:bodyPr>
                <a:normAutofit fontScale="92500" lnSpcReduction="20000"/>
              </a:bodyPr>
              <a:lstStyle/>
              <a:p>
                <a:r>
                  <a:rPr lang="en-IN" dirty="0"/>
                  <a:t>Another form of visualizing a Qubit State Space. Imagine an atom with one electron in the outer most shell</a:t>
                </a:r>
              </a:p>
              <a:p>
                <a:r>
                  <a:rPr lang="en-IN" dirty="0"/>
                  <a:t>Now let it be in the lowest possible energy state i.e. ground state.</a:t>
                </a:r>
              </a:p>
              <a:p>
                <a:r>
                  <a:rPr lang="en-IN" dirty="0"/>
                  <a:t>On measurement i.e. shining light we force the electron to either be in the ground state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𝑔</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oMath>
                </a14:m>
                <a:r>
                  <a:rPr lang="en-IN" dirty="0"/>
                  <a:t> or the excited state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𝑒</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oMath>
                </a14:m>
                <a:endParaRPr lang="en-IN" b="0" dirty="0"/>
              </a:p>
              <a:p>
                <a:r>
                  <a:rPr lang="en-US" dirty="0"/>
                  <a:t>Note that it is also possible to make it a multi-level </a:t>
                </a:r>
                <a:r>
                  <a:rPr lang="en-US" dirty="0" err="1"/>
                  <a:t>quantunisation</a:t>
                </a:r>
                <a:r>
                  <a:rPr lang="en-US" dirty="0"/>
                  <a:t> of energy into different excited energy states. Thus making it behave as a Qutrit (3 level Quantum System) or a </a:t>
                </a:r>
                <a:r>
                  <a:rPr lang="en-US" dirty="0" err="1"/>
                  <a:t>Qudit</a:t>
                </a:r>
                <a:r>
                  <a:rPr lang="en-US" dirty="0"/>
                  <a:t> (d-level Quantum Systems).</a:t>
                </a:r>
              </a:p>
            </p:txBody>
          </p:sp>
        </mc:Choice>
        <mc:Fallback xmlns="">
          <p:sp>
            <p:nvSpPr>
              <p:cNvPr id="3" name="Content Placeholder 2">
                <a:extLst>
                  <a:ext uri="{FF2B5EF4-FFF2-40B4-BE49-F238E27FC236}">
                    <a16:creationId xmlns:a16="http://schemas.microsoft.com/office/drawing/2014/main" id="{7FB9EB73-D45C-7716-6745-D4BD4C339A8B}"/>
                  </a:ext>
                </a:extLst>
              </p:cNvPr>
              <p:cNvSpPr>
                <a:spLocks noGrp="1" noRot="1" noChangeAspect="1" noMove="1" noResize="1" noEditPoints="1" noAdjustHandles="1" noChangeArrowheads="1" noChangeShapeType="1" noTextEdit="1"/>
              </p:cNvSpPr>
              <p:nvPr>
                <p:ph idx="1"/>
              </p:nvPr>
            </p:nvSpPr>
            <p:spPr>
              <a:blipFill>
                <a:blip r:embed="rId2"/>
                <a:stretch>
                  <a:fillRect l="-1159" t="-3360" r="-19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8F207C2-F30D-0153-4410-7A56BEE10F8D}"/>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6C6994FF-32EB-FFBC-BFCD-863C9F51DB25}"/>
              </a:ext>
            </a:extLst>
          </p:cNvPr>
          <p:cNvSpPr>
            <a:spLocks noGrp="1"/>
          </p:cNvSpPr>
          <p:nvPr>
            <p:ph type="sldNum" sz="quarter" idx="12"/>
          </p:nvPr>
        </p:nvSpPr>
        <p:spPr/>
        <p:txBody>
          <a:bodyPr/>
          <a:lstStyle/>
          <a:p>
            <a:fld id="{9EFCAA85-8796-4B17-9CA3-4CB18724EF60}" type="slidenum">
              <a:rPr lang="en-US" smtClean="0"/>
              <a:t>57</a:t>
            </a:fld>
            <a:endParaRPr lang="en-US"/>
          </a:p>
        </p:txBody>
      </p:sp>
    </p:spTree>
    <p:extLst>
      <p:ext uri="{BB962C8B-B14F-4D97-AF65-F5344CB8AC3E}">
        <p14:creationId xmlns:p14="http://schemas.microsoft.com/office/powerpoint/2010/main" val="758072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D28A-FC7F-01CC-62A3-933A4434DDEE}"/>
              </a:ext>
            </a:extLst>
          </p:cNvPr>
          <p:cNvSpPr>
            <a:spLocks noGrp="1"/>
          </p:cNvSpPr>
          <p:nvPr>
            <p:ph type="title"/>
          </p:nvPr>
        </p:nvSpPr>
        <p:spPr/>
        <p:txBody>
          <a:bodyPr/>
          <a:lstStyle/>
          <a:p>
            <a:r>
              <a:rPr lang="en-IN"/>
              <a:t>Measurements</a:t>
            </a:r>
            <a:endParaRPr lang="en-US"/>
          </a:p>
        </p:txBody>
      </p:sp>
      <p:sp>
        <p:nvSpPr>
          <p:cNvPr id="3" name="Content Placeholder 2">
            <a:extLst>
              <a:ext uri="{FF2B5EF4-FFF2-40B4-BE49-F238E27FC236}">
                <a16:creationId xmlns:a16="http://schemas.microsoft.com/office/drawing/2014/main" id="{23CDA661-7EA8-578A-6DF1-E909AD26F11F}"/>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There are three ways </a:t>
            </a:r>
            <a:r>
              <a:rPr lang="en-IN">
                <a:latin typeface="Times New Roman" panose="02020603050405020304" pitchFamily="18" charset="0"/>
                <a:cs typeface="Times New Roman" panose="02020603050405020304" pitchFamily="18" charset="0"/>
              </a:rPr>
              <a:t>to make </a:t>
            </a:r>
            <a:r>
              <a:rPr lang="en-IN" dirty="0">
                <a:latin typeface="Times New Roman" panose="02020603050405020304" pitchFamily="18" charset="0"/>
                <a:cs typeface="Times New Roman" panose="02020603050405020304" pitchFamily="18" charset="0"/>
              </a:rPr>
              <a:t>a measurement </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B39EA2A-F400-62CC-CA85-F88F49AD0BD4}"/>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EE49D875-A7BA-4B04-4B6D-42AC7E77286C}"/>
              </a:ext>
            </a:extLst>
          </p:cNvPr>
          <p:cNvSpPr>
            <a:spLocks noGrp="1"/>
          </p:cNvSpPr>
          <p:nvPr>
            <p:ph type="sldNum" sz="quarter" idx="12"/>
          </p:nvPr>
        </p:nvSpPr>
        <p:spPr/>
        <p:txBody>
          <a:bodyPr/>
          <a:lstStyle/>
          <a:p>
            <a:fld id="{9EFCAA85-8796-4B17-9CA3-4CB18724EF60}" type="slidenum">
              <a:rPr lang="en-US" smtClean="0"/>
              <a:t>58</a:t>
            </a:fld>
            <a:endParaRPr lang="en-US"/>
          </a:p>
        </p:txBody>
      </p:sp>
    </p:spTree>
    <p:extLst>
      <p:ext uri="{BB962C8B-B14F-4D97-AF65-F5344CB8AC3E}">
        <p14:creationId xmlns:p14="http://schemas.microsoft.com/office/powerpoint/2010/main" val="306391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AD1B-124A-1D01-AEC5-55065B42600B}"/>
              </a:ext>
            </a:extLst>
          </p:cNvPr>
          <p:cNvSpPr>
            <a:spLocks noGrp="1"/>
          </p:cNvSpPr>
          <p:nvPr>
            <p:ph type="title"/>
          </p:nvPr>
        </p:nvSpPr>
        <p:spPr/>
        <p:txBody>
          <a:bodyPr/>
          <a:lstStyle/>
          <a:p>
            <a:r>
              <a:rPr lang="en-US" dirty="0"/>
              <a:t>Postulate 3: Time Evolution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1610D8-7D67-5FE4-7CEE-7A6C4B7D561C}"/>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How does state </a:t>
                </a:r>
                <a14:m>
                  <m:oMath xmlns:m="http://schemas.openxmlformats.org/officeDocument/2006/math">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𝜓</m:t>
                        </m:r>
                      </m:e>
                    </m:d>
                  </m:oMath>
                </a14:m>
                <a:r>
                  <a:rPr lang="en-US" dirty="0">
                    <a:latin typeface="Times New Roman" panose="02020603050405020304" pitchFamily="18" charset="0"/>
                    <a:cs typeface="Times New Roman" panose="02020603050405020304" pitchFamily="18" charset="0"/>
                  </a:rPr>
                  <a:t> of a Quantum System changes with time: Evolution of a closed system is described by a Unitary Transformation. (Note that a Unitary transformation corresponds to a Unitary Matrix </a:t>
                </a: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𝑈</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𝑈</m:t>
                            </m:r>
                          </m:e>
                          <m:sup>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𝐼</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𝑈</m:t>
                            </m:r>
                          </m:e>
                          <m:sup>
                            <m:r>
                              <a:rPr lang="en-US" i="1">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𝑈</m:t>
                        </m:r>
                      </m:e>
                    </m:d>
                  </m:oMath>
                </a14:m>
                <a:r>
                  <a:rPr lang="en-US" dirty="0">
                    <a:latin typeface="Times New Roman" panose="02020603050405020304" pitchFamily="18" charset="0"/>
                    <a:cs typeface="Times New Roman" panose="02020603050405020304" pitchFamily="18" charset="0"/>
                  </a:rPr>
                  <a:t> which preserves norm, thus the state of qubit after its action will be a new normalized quantum state.) </a:t>
                </a:r>
              </a:p>
              <a:p>
                <a:r>
                  <a:rPr lang="en-US" dirty="0">
                    <a:latin typeface="Times New Roman" panose="02020603050405020304" pitchFamily="18" charset="0"/>
                    <a:cs typeface="Times New Roman" panose="02020603050405020304" pitchFamily="18" charset="0"/>
                  </a:rPr>
                  <a:t>The time evolution of the state of a closed quantum system is described by Schrodinger </a:t>
                </a:r>
                <a:r>
                  <a:rPr lang="en-US" dirty="0" err="1">
                    <a:latin typeface="Times New Roman" panose="02020603050405020304" pitchFamily="18" charset="0"/>
                    <a:cs typeface="Times New Roman" panose="02020603050405020304" pitchFamily="18" charset="0"/>
                  </a:rPr>
                  <a:t>Eequation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ℏ=</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𝜓</m:t>
                              </m:r>
                            </m:e>
                          </m:d>
                        </m:num>
                        <m:den>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𝑡</m:t>
                          </m:r>
                        </m:den>
                      </m:f>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𝐻</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𝜓</m:t>
                      </m:r>
                      <m:r>
                        <a:rPr lang="en-US" b="0" i="1" smtClean="0">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Here H is a Hermitian operator (Hamiltonian of Closed System) and </a:t>
                </a:r>
                <a14:m>
                  <m:oMath xmlns:m="http://schemas.openxmlformats.org/officeDocument/2006/math">
                    <m:r>
                      <a:rPr lang="en-US" b="0" i="1" smtClean="0">
                        <a:latin typeface="Cambria Math" panose="02040503050406030204" pitchFamily="18" charset="0"/>
                        <a:cs typeface="Times New Roman" panose="02020603050405020304" pitchFamily="18" charset="0"/>
                      </a:rPr>
                      <m:t>ℏ</m:t>
                    </m:r>
                  </m:oMath>
                </a14:m>
                <a:r>
                  <a:rPr lang="en-US" dirty="0">
                    <a:latin typeface="Times New Roman" panose="02020603050405020304" pitchFamily="18" charset="0"/>
                    <a:cs typeface="Times New Roman" panose="02020603050405020304" pitchFamily="18" charset="0"/>
                  </a:rPr>
                  <a:t> is Planck's constant.</a:t>
                </a:r>
              </a:p>
            </p:txBody>
          </p:sp>
        </mc:Choice>
        <mc:Fallback xmlns="">
          <p:sp>
            <p:nvSpPr>
              <p:cNvPr id="3" name="Content Placeholder 2">
                <a:extLst>
                  <a:ext uri="{FF2B5EF4-FFF2-40B4-BE49-F238E27FC236}">
                    <a16:creationId xmlns:a16="http://schemas.microsoft.com/office/drawing/2014/main" id="{F61610D8-7D67-5FE4-7CEE-7A6C4B7D561C}"/>
                  </a:ext>
                </a:extLst>
              </p:cNvPr>
              <p:cNvSpPr>
                <a:spLocks noGrp="1" noRot="1" noChangeAspect="1" noMove="1" noResize="1" noEditPoints="1" noAdjustHandles="1" noChangeArrowheads="1" noChangeShapeType="1" noTextEdit="1"/>
              </p:cNvSpPr>
              <p:nvPr>
                <p:ph idx="1"/>
              </p:nvPr>
            </p:nvSpPr>
            <p:spPr>
              <a:blipFill>
                <a:blip r:embed="rId2"/>
                <a:stretch>
                  <a:fillRect l="-1391" t="-3629" r="-19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8FAD746-75BB-D2CF-71FF-58E6A411D00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456281C-F510-9CEC-3740-7A225CD78B3E}"/>
              </a:ext>
            </a:extLst>
          </p:cNvPr>
          <p:cNvSpPr>
            <a:spLocks noGrp="1"/>
          </p:cNvSpPr>
          <p:nvPr>
            <p:ph type="sldNum" sz="quarter" idx="12"/>
          </p:nvPr>
        </p:nvSpPr>
        <p:spPr/>
        <p:txBody>
          <a:bodyPr/>
          <a:lstStyle/>
          <a:p>
            <a:fld id="{9EFCAA85-8796-4B17-9CA3-4CB18724EF60}" type="slidenum">
              <a:rPr lang="en-US" smtClean="0"/>
              <a:t>59</a:t>
            </a:fld>
            <a:endParaRPr lang="en-US"/>
          </a:p>
        </p:txBody>
      </p:sp>
    </p:spTree>
    <p:extLst>
      <p:ext uri="{BB962C8B-B14F-4D97-AF65-F5344CB8AC3E}">
        <p14:creationId xmlns:p14="http://schemas.microsoft.com/office/powerpoint/2010/main" val="409066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D70251-43FD-DA55-A1A8-74FFAC63CE4D}"/>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68F4735C-3DFB-3736-B9A0-20C672C62628}"/>
              </a:ext>
            </a:extLst>
          </p:cNvPr>
          <p:cNvSpPr>
            <a:spLocks noGrp="1"/>
          </p:cNvSpPr>
          <p:nvPr>
            <p:ph type="sldNum" sz="quarter" idx="12"/>
          </p:nvPr>
        </p:nvSpPr>
        <p:spPr/>
        <p:txBody>
          <a:bodyPr/>
          <a:lstStyle/>
          <a:p>
            <a:fld id="{9EFCAA85-8796-4B17-9CA3-4CB18724EF60}" type="slidenum">
              <a:rPr lang="en-US" smtClean="0"/>
              <a:t>6</a:t>
            </a:fld>
            <a:endParaRPr lang="en-US"/>
          </a:p>
        </p:txBody>
      </p:sp>
      <p:sp>
        <p:nvSpPr>
          <p:cNvPr id="5" name="Content Placeholder 2">
            <a:extLst>
              <a:ext uri="{FF2B5EF4-FFF2-40B4-BE49-F238E27FC236}">
                <a16:creationId xmlns:a16="http://schemas.microsoft.com/office/drawing/2014/main" id="{8D91DB31-87A7-415D-B6A4-A74E63D0B8AC}"/>
              </a:ext>
            </a:extLst>
          </p:cNvPr>
          <p:cNvSpPr txBox="1">
            <a:spLocks/>
          </p:cNvSpPr>
          <p:nvPr/>
        </p:nvSpPr>
        <p:spPr>
          <a:xfrm>
            <a:off x="628649" y="2655735"/>
            <a:ext cx="7886700" cy="587927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 Step 2: Place Polaroid C between Polaroid A and the projection screen. If polaroid C is rotated so that its polarization is orthogonal (vertical) to the polarization of A, no light reaches the screen. </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A5BB064-1B9B-1107-46A4-71EA19D56284}"/>
              </a:ext>
            </a:extLst>
          </p:cNvPr>
          <p:cNvPicPr>
            <a:picLocks noChangeAspect="1"/>
          </p:cNvPicPr>
          <p:nvPr/>
        </p:nvPicPr>
        <p:blipFill>
          <a:blip r:embed="rId2"/>
          <a:stretch>
            <a:fillRect/>
          </a:stretch>
        </p:blipFill>
        <p:spPr>
          <a:xfrm>
            <a:off x="2612923" y="4366583"/>
            <a:ext cx="3918151" cy="2457576"/>
          </a:xfrm>
          <a:prstGeom prst="rect">
            <a:avLst/>
          </a:prstGeom>
        </p:spPr>
      </p:pic>
      <p:pic>
        <p:nvPicPr>
          <p:cNvPr id="8" name="Picture 7">
            <a:extLst>
              <a:ext uri="{FF2B5EF4-FFF2-40B4-BE49-F238E27FC236}">
                <a16:creationId xmlns:a16="http://schemas.microsoft.com/office/drawing/2014/main" id="{85799F21-BBBA-61AA-E8F7-2E6E4D0D899C}"/>
              </a:ext>
            </a:extLst>
          </p:cNvPr>
          <p:cNvPicPr>
            <a:picLocks noChangeAspect="1"/>
          </p:cNvPicPr>
          <p:nvPr/>
        </p:nvPicPr>
        <p:blipFill>
          <a:blip r:embed="rId3"/>
          <a:stretch>
            <a:fillRect/>
          </a:stretch>
        </p:blipFill>
        <p:spPr>
          <a:xfrm>
            <a:off x="2533543" y="399928"/>
            <a:ext cx="4076910" cy="2343270"/>
          </a:xfrm>
          <a:prstGeom prst="rect">
            <a:avLst/>
          </a:prstGeom>
        </p:spPr>
      </p:pic>
    </p:spTree>
    <p:extLst>
      <p:ext uri="{BB962C8B-B14F-4D97-AF65-F5344CB8AC3E}">
        <p14:creationId xmlns:p14="http://schemas.microsoft.com/office/powerpoint/2010/main" val="1907763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DD15-8F61-2C8C-6C8B-8D83D8DD7B54}"/>
              </a:ext>
            </a:extLst>
          </p:cNvPr>
          <p:cNvSpPr>
            <a:spLocks noGrp="1"/>
          </p:cNvSpPr>
          <p:nvPr>
            <p:ph type="title"/>
          </p:nvPr>
        </p:nvSpPr>
        <p:spPr/>
        <p:txBody>
          <a:bodyPr/>
          <a:lstStyle/>
          <a:p>
            <a:r>
              <a:rPr lang="en-US" dirty="0"/>
              <a:t>Eigen Value Problem</a:t>
            </a:r>
          </a:p>
        </p:txBody>
      </p:sp>
      <p:sp>
        <p:nvSpPr>
          <p:cNvPr id="3" name="Content Placeholder 2">
            <a:extLst>
              <a:ext uri="{FF2B5EF4-FFF2-40B4-BE49-F238E27FC236}">
                <a16:creationId xmlns:a16="http://schemas.microsoft.com/office/drawing/2014/main" id="{F3EA66D5-CC0F-6019-3643-7EAAB43F98D3}"/>
              </a:ext>
            </a:extLst>
          </p:cNvPr>
          <p:cNvSpPr>
            <a:spLocks noGrp="1"/>
          </p:cNvSpPr>
          <p:nvPr>
            <p:ph idx="1"/>
          </p:nvPr>
        </p:nvSpPr>
        <p:spPr/>
        <p:txBody>
          <a:bodyPr/>
          <a:lstStyle/>
          <a:p>
            <a:r>
              <a:rPr lang="en-US" dirty="0"/>
              <a:t>Eigen value equation: An operator acting on a </a:t>
            </a:r>
            <a:r>
              <a:rPr lang="en-US" dirty="0" err="1"/>
              <a:t>ket</a:t>
            </a:r>
            <a:r>
              <a:rPr lang="en-US" dirty="0"/>
              <a:t> leaves it invariant up to an overall phase (scalar) is an eigen value problem.</a:t>
            </a:r>
          </a:p>
        </p:txBody>
      </p:sp>
      <p:sp>
        <p:nvSpPr>
          <p:cNvPr id="4" name="Date Placeholder 3">
            <a:extLst>
              <a:ext uri="{FF2B5EF4-FFF2-40B4-BE49-F238E27FC236}">
                <a16:creationId xmlns:a16="http://schemas.microsoft.com/office/drawing/2014/main" id="{2014F30B-2077-D699-552B-C4C09E0CD38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E875A6C8-51D1-F0A7-781D-9B376E24AF70}"/>
              </a:ext>
            </a:extLst>
          </p:cNvPr>
          <p:cNvSpPr>
            <a:spLocks noGrp="1"/>
          </p:cNvSpPr>
          <p:nvPr>
            <p:ph type="sldNum" sz="quarter" idx="12"/>
          </p:nvPr>
        </p:nvSpPr>
        <p:spPr/>
        <p:txBody>
          <a:bodyPr/>
          <a:lstStyle/>
          <a:p>
            <a:fld id="{9EFCAA85-8796-4B17-9CA3-4CB18724EF60}" type="slidenum">
              <a:rPr lang="en-US" smtClean="0"/>
              <a:t>60</a:t>
            </a:fld>
            <a:endParaRPr lang="en-US"/>
          </a:p>
        </p:txBody>
      </p:sp>
    </p:spTree>
    <p:extLst>
      <p:ext uri="{BB962C8B-B14F-4D97-AF65-F5344CB8AC3E}">
        <p14:creationId xmlns:p14="http://schemas.microsoft.com/office/powerpoint/2010/main" val="3024301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BDF3-B230-3888-ED56-9FCB4107452B}"/>
              </a:ext>
            </a:extLst>
          </p:cNvPr>
          <p:cNvSpPr>
            <a:spLocks noGrp="1"/>
          </p:cNvSpPr>
          <p:nvPr>
            <p:ph type="title"/>
          </p:nvPr>
        </p:nvSpPr>
        <p:spPr/>
        <p:txBody>
          <a:bodyPr/>
          <a:lstStyle/>
          <a:p>
            <a:r>
              <a:rPr lang="en-US" dirty="0"/>
              <a:t>Solution to Schrodinger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D7174-2C9C-60CE-EE83-01634B40064F}"/>
                  </a:ext>
                </a:extLst>
              </p:cNvPr>
              <p:cNvSpPr>
                <a:spLocks noGrp="1"/>
              </p:cNvSpPr>
              <p:nvPr>
                <p:ph idx="1"/>
              </p:nvPr>
            </p:nvSpPr>
            <p:spPr/>
            <p:txBody>
              <a:bodyPr/>
              <a:lstStyle/>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𝑖𝐻𝑡</m:t>
                            </m:r>
                          </m:num>
                          <m:den>
                            <m:r>
                              <a:rPr lang="en-US" b="0" i="1" smtClean="0">
                                <a:latin typeface="Cambria Math" panose="02040503050406030204" pitchFamily="18" charset="0"/>
                              </a:rPr>
                              <m:t>ℏ</m:t>
                            </m:r>
                          </m:den>
                        </m:f>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d>
                  </m:oMath>
                </a14:m>
                <a:r>
                  <a:rPr lang="en-US" b="0" i="1" dirty="0">
                    <a:latin typeface="Cambria Math" panose="02040503050406030204" pitchFamily="18" charset="0"/>
                  </a:rPr>
                  <a:t> </a:t>
                </a:r>
                <a:r>
                  <a:rPr lang="en-US" b="0" dirty="0">
                    <a:latin typeface="Times New Roman" panose="02020603050405020304" pitchFamily="18" charset="0"/>
                    <a:cs typeface="Times New Roman" panose="02020603050405020304" pitchFamily="18" charset="0"/>
                  </a:rPr>
                  <a:t>is the solution to the Schrodinger Equation.</a:t>
                </a:r>
              </a:p>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𝑖𝐻</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ℏ</m:t>
                            </m:r>
                          </m:den>
                        </m:f>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e>
                    </m:d>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e>
                    </m:d>
                  </m:oMath>
                </a14:m>
                <a:r>
                  <a:rPr lang="en-US" b="0" dirty="0"/>
                  <a:t> Thus,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𝑖𝐻</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e>
                            </m:d>
                          </m:num>
                          <m:den>
                            <m:r>
                              <a:rPr lang="en-US" i="1">
                                <a:latin typeface="Cambria Math" panose="02040503050406030204" pitchFamily="18" charset="0"/>
                              </a:rPr>
                              <m:t>ℏ</m:t>
                            </m:r>
                          </m:den>
                        </m:f>
                      </m:sup>
                    </m:sSup>
                  </m:oMath>
                </a14:m>
                <a:endParaRPr lang="en-US" b="0" dirty="0"/>
              </a:p>
              <a:p>
                <a:r>
                  <a:rPr lang="en-US" dirty="0"/>
                  <a:t>Clearly,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e>
                    </m:d>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b="0" dirty="0"/>
                  <a:t> which can be verified by substituting in the above equation. </a:t>
                </a:r>
              </a:p>
              <a:p>
                <a:r>
                  <a:rPr lang="en-US" dirty="0"/>
                  <a:t>Also note that for unitary operators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−1</m:t>
                        </m:r>
                      </m:sup>
                    </m:sSup>
                  </m:oMath>
                </a14:m>
                <a:r>
                  <a:rPr lang="en-US" b="0" dirty="0"/>
                  <a:t>.</a:t>
                </a:r>
              </a:p>
            </p:txBody>
          </p:sp>
        </mc:Choice>
        <mc:Fallback xmlns="">
          <p:sp>
            <p:nvSpPr>
              <p:cNvPr id="3" name="Content Placeholder 2">
                <a:extLst>
                  <a:ext uri="{FF2B5EF4-FFF2-40B4-BE49-F238E27FC236}">
                    <a16:creationId xmlns:a16="http://schemas.microsoft.com/office/drawing/2014/main" id="{B41D7174-2C9C-60CE-EE83-01634B40064F}"/>
                  </a:ext>
                </a:extLst>
              </p:cNvPr>
              <p:cNvSpPr>
                <a:spLocks noGrp="1" noRot="1" noChangeAspect="1" noMove="1" noResize="1" noEditPoints="1" noAdjustHandles="1" noChangeArrowheads="1" noChangeShapeType="1" noTextEdit="1"/>
              </p:cNvSpPr>
              <p:nvPr>
                <p:ph idx="1"/>
              </p:nvPr>
            </p:nvSpPr>
            <p:spPr>
              <a:blipFill>
                <a:blip r:embed="rId2"/>
                <a:stretch>
                  <a:fillRect l="-1314" r="-1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1A0B467-6697-4F08-4869-BC32163423B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F3438D56-0570-9785-A614-1ABF5AF232B8}"/>
              </a:ext>
            </a:extLst>
          </p:cNvPr>
          <p:cNvSpPr>
            <a:spLocks noGrp="1"/>
          </p:cNvSpPr>
          <p:nvPr>
            <p:ph type="sldNum" sz="quarter" idx="12"/>
          </p:nvPr>
        </p:nvSpPr>
        <p:spPr/>
        <p:txBody>
          <a:bodyPr/>
          <a:lstStyle/>
          <a:p>
            <a:fld id="{9EFCAA85-8796-4B17-9CA3-4CB18724EF60}" type="slidenum">
              <a:rPr lang="en-US" smtClean="0"/>
              <a:t>61</a:t>
            </a:fld>
            <a:endParaRPr lang="en-US"/>
          </a:p>
        </p:txBody>
      </p:sp>
    </p:spTree>
    <p:extLst>
      <p:ext uri="{BB962C8B-B14F-4D97-AF65-F5344CB8AC3E}">
        <p14:creationId xmlns:p14="http://schemas.microsoft.com/office/powerpoint/2010/main" val="1116245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E11D-FAFD-2C68-F171-3AB7797359A0}"/>
              </a:ext>
            </a:extLst>
          </p:cNvPr>
          <p:cNvSpPr>
            <a:spLocks noGrp="1"/>
          </p:cNvSpPr>
          <p:nvPr>
            <p:ph type="title"/>
          </p:nvPr>
        </p:nvSpPr>
        <p:spPr/>
        <p:txBody>
          <a:bodyPr/>
          <a:lstStyle/>
          <a:p>
            <a:r>
              <a:rPr lang="en-US" dirty="0">
                <a:latin typeface="Arvo"/>
              </a:rPr>
              <a:t>Quantum Gates (for single qubit) 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24B5AA-DBB0-74C6-3AED-58FF67855B90}"/>
                  </a:ext>
                </a:extLst>
              </p:cNvPr>
              <p:cNvSpPr>
                <a:spLocks noGrp="1"/>
              </p:cNvSpPr>
              <p:nvPr>
                <p:ph idx="1"/>
              </p:nvPr>
            </p:nvSpPr>
            <p:spPr/>
            <p:txBody>
              <a:bodyPr vert="horz" lIns="91440" tIns="45720" rIns="91440" bIns="45720" rtlCol="0" anchor="t">
                <a:normAutofit fontScale="92500" lnSpcReduction="20000"/>
              </a:bodyPr>
              <a:lstStyle/>
              <a:p>
                <a:r>
                  <a:rPr lang="en-US" dirty="0">
                    <a:cs typeface="Calibri"/>
                  </a:rPr>
                  <a:t>Gates are </a:t>
                </a:r>
                <a:r>
                  <a:rPr lang="en-US" b="1" dirty="0">
                    <a:cs typeface="Calibri"/>
                  </a:rPr>
                  <a:t>transformations on 2D Complex Vectors</a:t>
                </a:r>
                <a:r>
                  <a:rPr lang="en-US" dirty="0">
                    <a:cs typeface="Calibri"/>
                  </a:rPr>
                  <a:t> (State Vector).</a:t>
                </a:r>
              </a:p>
              <a:p>
                <a:pPr lvl="1">
                  <a:buFont typeface="Courier New" panose="05000000000000000000" pitchFamily="2" charset="2"/>
                  <a:buChar char="o"/>
                </a:pPr>
                <a:r>
                  <a:rPr lang="en-US" dirty="0">
                    <a:cs typeface="Calibri"/>
                  </a:rPr>
                  <a:t>Pauli Operators (</a:t>
                </a:r>
                <a14:m>
                  <m:oMath xmlns:m="http://schemas.openxmlformats.org/officeDocument/2006/math">
                    <m:sSub>
                      <m:sSubPr>
                        <m:ctrlPr>
                          <a:rPr lang="en-IN" i="1" smtClean="0">
                            <a:latin typeface="Cambria Math" panose="02040503050406030204" pitchFamily="18" charset="0"/>
                            <a:cs typeface="Calibri"/>
                          </a:rPr>
                        </m:ctrlPr>
                      </m:sSubPr>
                      <m:e>
                        <m:r>
                          <a:rPr lang="en-IN" i="1" smtClean="0">
                            <a:latin typeface="Cambria Math" panose="02040503050406030204" pitchFamily="18" charset="0"/>
                            <a:cs typeface="Calibri"/>
                          </a:rPr>
                          <m:t>𝜎</m:t>
                        </m:r>
                      </m:e>
                      <m:sub>
                        <m:r>
                          <a:rPr lang="en-IN" b="0" i="1" smtClean="0">
                            <a:latin typeface="Cambria Math" panose="02040503050406030204" pitchFamily="18" charset="0"/>
                            <a:cs typeface="Calibri"/>
                          </a:rPr>
                          <m:t>𝐼</m:t>
                        </m:r>
                      </m:sub>
                    </m:sSub>
                    <m:r>
                      <a:rPr lang="en-IN" b="0" i="1" smtClean="0">
                        <a:latin typeface="Cambria Math" panose="02040503050406030204" pitchFamily="18" charset="0"/>
                        <a:cs typeface="Calibri"/>
                      </a:rPr>
                      <m:t>,</m:t>
                    </m:r>
                    <m:sSub>
                      <m:sSubPr>
                        <m:ctrlPr>
                          <a:rPr lang="en-IN" b="0" i="1" smtClean="0">
                            <a:latin typeface="Cambria Math" panose="02040503050406030204" pitchFamily="18" charset="0"/>
                            <a:cs typeface="Calibri"/>
                          </a:rPr>
                        </m:ctrlPr>
                      </m:sSubPr>
                      <m:e>
                        <m:r>
                          <a:rPr lang="en-IN" b="0" i="1" smtClean="0">
                            <a:latin typeface="Cambria Math" panose="02040503050406030204" pitchFamily="18" charset="0"/>
                            <a:cs typeface="Calibri"/>
                          </a:rPr>
                          <m:t>𝜎</m:t>
                        </m:r>
                      </m:e>
                      <m:sub>
                        <m:r>
                          <a:rPr lang="en-IN" b="0" i="1" smtClean="0">
                            <a:latin typeface="Cambria Math" panose="02040503050406030204" pitchFamily="18" charset="0"/>
                            <a:cs typeface="Calibri"/>
                          </a:rPr>
                          <m:t>𝑋</m:t>
                        </m:r>
                      </m:sub>
                    </m:sSub>
                    <m:r>
                      <a:rPr lang="en-IN" b="0" i="1" smtClean="0">
                        <a:latin typeface="Cambria Math" panose="02040503050406030204" pitchFamily="18" charset="0"/>
                        <a:cs typeface="Calibri"/>
                      </a:rPr>
                      <m:t>,</m:t>
                    </m:r>
                    <m:sSub>
                      <m:sSubPr>
                        <m:ctrlPr>
                          <a:rPr lang="en-IN" b="0" i="1" smtClean="0">
                            <a:latin typeface="Cambria Math" panose="02040503050406030204" pitchFamily="18" charset="0"/>
                            <a:cs typeface="Calibri"/>
                          </a:rPr>
                        </m:ctrlPr>
                      </m:sSubPr>
                      <m:e>
                        <m:r>
                          <a:rPr lang="en-IN" b="0" i="1" smtClean="0">
                            <a:latin typeface="Cambria Math" panose="02040503050406030204" pitchFamily="18" charset="0"/>
                            <a:cs typeface="Calibri"/>
                          </a:rPr>
                          <m:t>𝜎</m:t>
                        </m:r>
                      </m:e>
                      <m:sub>
                        <m:r>
                          <a:rPr lang="en-IN" b="0" i="1" smtClean="0">
                            <a:latin typeface="Cambria Math" panose="02040503050406030204" pitchFamily="18" charset="0"/>
                            <a:cs typeface="Calibri"/>
                          </a:rPr>
                          <m:t>𝑌</m:t>
                        </m:r>
                      </m:sub>
                    </m:sSub>
                    <m:r>
                      <a:rPr lang="en-IN" b="0" i="1" smtClean="0">
                        <a:latin typeface="Cambria Math" panose="02040503050406030204" pitchFamily="18" charset="0"/>
                        <a:cs typeface="Calibri"/>
                      </a:rPr>
                      <m:t>,</m:t>
                    </m:r>
                    <m:sSub>
                      <m:sSubPr>
                        <m:ctrlPr>
                          <a:rPr lang="en-IN" b="0" i="1" smtClean="0">
                            <a:latin typeface="Cambria Math" panose="02040503050406030204" pitchFamily="18" charset="0"/>
                            <a:cs typeface="Calibri"/>
                          </a:rPr>
                        </m:ctrlPr>
                      </m:sSubPr>
                      <m:e>
                        <m:r>
                          <a:rPr lang="en-IN" b="0" i="1" smtClean="0">
                            <a:latin typeface="Cambria Math" panose="02040503050406030204" pitchFamily="18" charset="0"/>
                            <a:cs typeface="Calibri"/>
                          </a:rPr>
                          <m:t>𝜎</m:t>
                        </m:r>
                      </m:e>
                      <m:sub>
                        <m:r>
                          <a:rPr lang="en-IN" b="0" i="1" smtClean="0">
                            <a:latin typeface="Cambria Math" panose="02040503050406030204" pitchFamily="18" charset="0"/>
                            <a:cs typeface="Calibri"/>
                          </a:rPr>
                          <m:t>𝑍</m:t>
                        </m:r>
                      </m:sub>
                    </m:sSub>
                    <m:r>
                      <a:rPr lang="en-IN" b="0" i="1" smtClean="0">
                        <a:latin typeface="Cambria Math" panose="02040503050406030204" pitchFamily="18" charset="0"/>
                        <a:cs typeface="Calibri"/>
                      </a:rPr>
                      <m:t>)</m:t>
                    </m:r>
                  </m:oMath>
                </a14:m>
                <a:endParaRPr lang="en-IN" b="0" dirty="0">
                  <a:cs typeface="Calibri"/>
                </a:endParaRPr>
              </a:p>
              <a:p>
                <a:pPr lvl="1">
                  <a:buFont typeface="Courier New" panose="05000000000000000000" pitchFamily="2" charset="2"/>
                  <a:buChar char="o"/>
                </a:pPr>
                <a:r>
                  <a:rPr lang="en-US" dirty="0">
                    <a:cs typeface="Calibri"/>
                  </a:rPr>
                  <a:t>Hadamard Operator </a:t>
                </a:r>
                <a14:m>
                  <m:oMath xmlns:m="http://schemas.openxmlformats.org/officeDocument/2006/math">
                    <m:r>
                      <a:rPr lang="en-IN" b="0" i="0" smtClean="0">
                        <a:latin typeface="Cambria Math" panose="02040503050406030204" pitchFamily="18" charset="0"/>
                        <a:cs typeface="Calibri"/>
                      </a:rPr>
                      <m:t>(</m:t>
                    </m:r>
                    <m:r>
                      <a:rPr lang="en-IN" b="0" i="1" smtClean="0">
                        <a:latin typeface="Cambria Math" panose="02040503050406030204" pitchFamily="18" charset="0"/>
                        <a:cs typeface="Calibri"/>
                      </a:rPr>
                      <m:t>𝐻</m:t>
                    </m:r>
                    <m:r>
                      <a:rPr lang="en-IN" b="0" i="1" smtClean="0">
                        <a:latin typeface="Cambria Math" panose="02040503050406030204" pitchFamily="18" charset="0"/>
                        <a:cs typeface="Calibri"/>
                      </a:rPr>
                      <m:t>)</m:t>
                    </m:r>
                  </m:oMath>
                </a14:m>
                <a:endParaRPr lang="en-IN" b="0" dirty="0">
                  <a:cs typeface="Calibri"/>
                </a:endParaRPr>
              </a:p>
              <a:p>
                <a:pPr lvl="1">
                  <a:buFont typeface="Courier New" panose="05000000000000000000" pitchFamily="2" charset="2"/>
                  <a:buChar char="o"/>
                </a:pPr>
                <a:r>
                  <a:rPr lang="en-US" dirty="0">
                    <a:cs typeface="Calibri"/>
                  </a:rPr>
                  <a:t>Phase Operations</a:t>
                </a:r>
                <a14:m>
                  <m:oMath xmlns:m="http://schemas.openxmlformats.org/officeDocument/2006/math">
                    <m:r>
                      <a:rPr lang="en-IN" b="0" i="0" smtClean="0">
                        <a:latin typeface="Cambria Math" panose="02040503050406030204" pitchFamily="18" charset="0"/>
                        <a:cs typeface="Calibri"/>
                      </a:rPr>
                      <m:t> </m:t>
                    </m:r>
                    <m:sSub>
                      <m:sSubPr>
                        <m:ctrlPr>
                          <a:rPr lang="en-IN" b="0" i="1" smtClean="0">
                            <a:latin typeface="Cambria Math" panose="02040503050406030204" pitchFamily="18" charset="0"/>
                            <a:cs typeface="Calibri"/>
                          </a:rPr>
                        </m:ctrlPr>
                      </m:sSubPr>
                      <m:e>
                        <m:r>
                          <a:rPr lang="en-IN" b="0" i="1" smtClean="0">
                            <a:latin typeface="Cambria Math" panose="02040503050406030204" pitchFamily="18" charset="0"/>
                            <a:cs typeface="Calibri"/>
                          </a:rPr>
                          <m:t>(</m:t>
                        </m:r>
                        <m:r>
                          <a:rPr lang="en-IN" b="0" i="1" smtClean="0">
                            <a:latin typeface="Cambria Math" panose="02040503050406030204" pitchFamily="18" charset="0"/>
                            <a:cs typeface="Calibri"/>
                          </a:rPr>
                          <m:t>𝑃</m:t>
                        </m:r>
                      </m:e>
                      <m:sub>
                        <m:r>
                          <a:rPr lang="en-IN" b="0" i="1" smtClean="0">
                            <a:latin typeface="Cambria Math" panose="02040503050406030204" pitchFamily="18" charset="0"/>
                            <a:cs typeface="Calibri"/>
                          </a:rPr>
                          <m:t>𝜃</m:t>
                        </m:r>
                      </m:sub>
                    </m:sSub>
                    <m:r>
                      <a:rPr lang="en-IN" b="0" i="1" smtClean="0">
                        <a:latin typeface="Cambria Math" panose="02040503050406030204" pitchFamily="18" charset="0"/>
                        <a:cs typeface="Calibri"/>
                      </a:rPr>
                      <m:t>)</m:t>
                    </m:r>
                  </m:oMath>
                </a14:m>
                <a:endParaRPr lang="en-US" dirty="0">
                  <a:cs typeface="Calibri"/>
                </a:endParaRPr>
              </a:p>
              <a:p>
                <a:r>
                  <a:rPr lang="en-US" dirty="0">
                    <a:cs typeface="Calibri"/>
                  </a:rPr>
                  <a:t>All the Quantum Gates are Unitary (hence reversible i.e. for a given output we can determine which input was given). </a:t>
                </a:r>
              </a:p>
              <a:p>
                <a:r>
                  <a:rPr lang="en-US" dirty="0">
                    <a:cs typeface="Calibri"/>
                  </a:rPr>
                  <a:t>Except for Rotation Matrices (phase operations), both Pauli and Hadamard operators are Hermitian in addition to being unitary. </a:t>
                </a:r>
              </a:p>
              <a:p>
                <a:r>
                  <a:rPr lang="en-US" dirty="0">
                    <a:cs typeface="Calibri"/>
                  </a:rPr>
                  <a:t>Thus, for a Hermitian Unitary Matrix M it implies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a:rPr>
                        <m:t>𝑀</m:t>
                      </m:r>
                      <m:r>
                        <a:rPr lang="en-US" b="0" i="1" smtClean="0">
                          <a:latin typeface="Cambria Math" panose="02040503050406030204" pitchFamily="18" charset="0"/>
                          <a:cs typeface="Calibri"/>
                        </a:rPr>
                        <m:t>=</m:t>
                      </m:r>
                      <m:sSup>
                        <m:sSupPr>
                          <m:ctrlPr>
                            <a:rPr lang="en-US" b="0" i="1" smtClean="0">
                              <a:latin typeface="Cambria Math" panose="02040503050406030204" pitchFamily="18" charset="0"/>
                              <a:cs typeface="Calibri"/>
                            </a:rPr>
                          </m:ctrlPr>
                        </m:sSupPr>
                        <m:e>
                          <m:r>
                            <a:rPr lang="en-US" b="0" i="1" smtClean="0">
                              <a:latin typeface="Cambria Math" panose="02040503050406030204" pitchFamily="18" charset="0"/>
                              <a:cs typeface="Calibri"/>
                            </a:rPr>
                            <m:t>𝑀</m:t>
                          </m:r>
                        </m:e>
                        <m:sup>
                          <m:r>
                            <a:rPr lang="en-US" b="0" i="1" smtClean="0">
                              <a:latin typeface="Cambria Math" panose="02040503050406030204" pitchFamily="18" charset="0"/>
                              <a:cs typeface="Calibri"/>
                            </a:rPr>
                            <m:t>†</m:t>
                          </m:r>
                        </m:sup>
                      </m:sSup>
                      <m:r>
                        <a:rPr lang="en-US" b="0" i="1" smtClean="0">
                          <a:latin typeface="Cambria Math" panose="02040503050406030204" pitchFamily="18" charset="0"/>
                          <a:cs typeface="Calibri"/>
                        </a:rPr>
                        <m:t>=</m:t>
                      </m:r>
                      <m:sSup>
                        <m:sSupPr>
                          <m:ctrlPr>
                            <a:rPr lang="en-US" b="0" i="1" smtClean="0">
                              <a:latin typeface="Cambria Math" panose="02040503050406030204" pitchFamily="18" charset="0"/>
                              <a:cs typeface="Calibri"/>
                            </a:rPr>
                          </m:ctrlPr>
                        </m:sSupPr>
                        <m:e>
                          <m:r>
                            <a:rPr lang="en-US" b="0" i="1" smtClean="0">
                              <a:latin typeface="Cambria Math" panose="02040503050406030204" pitchFamily="18" charset="0"/>
                              <a:cs typeface="Calibri"/>
                            </a:rPr>
                            <m:t>𝑀</m:t>
                          </m:r>
                        </m:e>
                        <m:sup>
                          <m:r>
                            <a:rPr lang="en-US" b="0" i="1" smtClean="0">
                              <a:latin typeface="Cambria Math" panose="02040503050406030204" pitchFamily="18" charset="0"/>
                              <a:cs typeface="Calibri"/>
                            </a:rPr>
                            <m:t>−1</m:t>
                          </m:r>
                        </m:sup>
                      </m:sSup>
                    </m:oMath>
                  </m:oMathPara>
                </a14:m>
                <a:endParaRPr lang="en-US" dirty="0">
                  <a:cs typeface="Calibri"/>
                </a:endParaRPr>
              </a:p>
            </p:txBody>
          </p:sp>
        </mc:Choice>
        <mc:Fallback xmlns="">
          <p:sp>
            <p:nvSpPr>
              <p:cNvPr id="3" name="Content Placeholder 2">
                <a:extLst>
                  <a:ext uri="{FF2B5EF4-FFF2-40B4-BE49-F238E27FC236}">
                    <a16:creationId xmlns:a16="http://schemas.microsoft.com/office/drawing/2014/main" id="{1624B5AA-DBB0-74C6-3AED-58FF67855B90}"/>
                  </a:ext>
                </a:extLst>
              </p:cNvPr>
              <p:cNvSpPr>
                <a:spLocks noGrp="1" noRot="1" noChangeAspect="1" noMove="1" noResize="1" noEditPoints="1" noAdjustHandles="1" noChangeArrowheads="1" noChangeShapeType="1" noTextEdit="1"/>
              </p:cNvSpPr>
              <p:nvPr>
                <p:ph idx="1"/>
              </p:nvPr>
            </p:nvSpPr>
            <p:spPr>
              <a:blipFill>
                <a:blip r:embed="rId2"/>
                <a:stretch>
                  <a:fillRect l="-1159" t="-33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D7663FF-3585-C0F7-DD4F-A89AB816B99D}"/>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8461BF0E-CAA5-6F4C-ABD9-757D9C11DF9B}"/>
              </a:ext>
            </a:extLst>
          </p:cNvPr>
          <p:cNvSpPr>
            <a:spLocks noGrp="1"/>
          </p:cNvSpPr>
          <p:nvPr>
            <p:ph type="sldNum" sz="quarter" idx="12"/>
          </p:nvPr>
        </p:nvSpPr>
        <p:spPr/>
        <p:txBody>
          <a:bodyPr/>
          <a:lstStyle/>
          <a:p>
            <a:fld id="{9EFCAA85-8796-4B17-9CA3-4CB18724EF60}" type="slidenum">
              <a:rPr lang="en-US" smtClean="0"/>
              <a:t>62</a:t>
            </a:fld>
            <a:endParaRPr lang="en-US"/>
          </a:p>
        </p:txBody>
      </p:sp>
    </p:spTree>
    <p:extLst>
      <p:ext uri="{BB962C8B-B14F-4D97-AF65-F5344CB8AC3E}">
        <p14:creationId xmlns:p14="http://schemas.microsoft.com/office/powerpoint/2010/main" val="1155162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C93DE9-D1A3-F53A-6A83-4B4459ED5C5D}"/>
              </a:ext>
            </a:extLst>
          </p:cNvPr>
          <p:cNvSpPr/>
          <p:nvPr/>
        </p:nvSpPr>
        <p:spPr>
          <a:xfrm>
            <a:off x="4571999" y="1075296"/>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p:txBody>
          <a:bodyPr/>
          <a:lstStyle/>
          <a:p>
            <a:r>
              <a:rPr lang="en-IN" dirty="0"/>
              <a:t>Pauli Operators – Identity Gate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p:txBody>
              <a:bodyPr>
                <a:normAutofit lnSpcReduction="10000"/>
              </a:bodyPr>
              <a:lstStyle/>
              <a:p>
                <a:r>
                  <a:rPr lang="en-IN" b="0" dirty="0">
                    <a:latin typeface="Times New Roman" panose="02020603050405020304" pitchFamily="18" charset="0"/>
                    <a:cs typeface="Times New Roman" panose="02020603050405020304" pitchFamily="18" charset="0"/>
                  </a:rPr>
                  <a:t>Used for the measurement of decoherence(Qubits starts to lose its Quantum abilities after certain amount of time.</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𝐼</m:t>
                        </m:r>
                      </m:sub>
                    </m:sSub>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=1,1;</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𝜆</m:t>
                        </m:r>
                      </m:e>
                    </m:d>
                    <m:r>
                      <a:rPr lang="en-IN" b="0" i="1" smtClean="0">
                        <a:latin typeface="Cambria Math" panose="02040503050406030204" pitchFamily="18" charset="0"/>
                        <a:ea typeface="Cambria Math" panose="02040503050406030204" pitchFamily="18" charset="0"/>
                      </a:rPr>
                      <m:t>={|0⟩,|1⟩}</m:t>
                    </m:r>
                  </m:oMath>
                </a14:m>
                <a:r>
                  <a:rPr lang="en-US" dirty="0"/>
                  <a:t> </a:t>
                </a:r>
              </a:p>
              <a:p>
                <a:r>
                  <a:rPr lang="en-US" dirty="0"/>
                  <a:t>Returns the same output as input. </a:t>
                </a:r>
              </a:p>
              <a:p>
                <a14:m>
                  <m:oMath xmlns:m="http://schemas.openxmlformats.org/officeDocument/2006/math">
                    <m:r>
                      <a:rPr lang="en-IN" b="0" i="1" smtClean="0">
                        <a:latin typeface="Cambria Math" panose="02040503050406030204" pitchFamily="18" charset="0"/>
                      </a:rPr>
                      <m:t>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oMath>
                </a14:m>
                <a:endParaRPr lang="en-IN" b="0" dirty="0"/>
              </a:p>
              <a:p>
                <a14:m>
                  <m:oMath xmlns:m="http://schemas.openxmlformats.org/officeDocument/2006/math">
                    <m:r>
                      <a:rPr lang="en-IN" b="0" i="1" smtClean="0">
                        <a:latin typeface="Cambria Math" panose="02040503050406030204" pitchFamily="18" charset="0"/>
                      </a:rPr>
                      <m:t>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0</m:t>
                              </m:r>
                            </m:e>
                          </m:mr>
                          <m:mr>
                            <m:e>
                              <m:r>
                                <a:rPr lang="en-IN" i="1">
                                  <a:latin typeface="Cambria Math" panose="02040503050406030204" pitchFamily="18" charset="0"/>
                                </a:rPr>
                                <m:t>0</m:t>
                              </m:r>
                            </m:e>
                            <m:e>
                              <m:r>
                                <a:rPr lang="en-IN"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𝐼</m:t>
                        </m:r>
                      </m:sub>
                    </m:sSub>
                    <m:r>
                      <a:rPr lang="en-IN" b="0" i="1" smtClean="0">
                        <a:latin typeface="Cambria Math" panose="02040503050406030204" pitchFamily="18" charset="0"/>
                      </a:rPr>
                      <m:t>=</m:t>
                    </m:r>
                    <m:r>
                      <a:rPr lang="en-IN" b="0" i="1" smtClean="0">
                        <a:latin typeface="Cambria Math" panose="02040503050406030204" pitchFamily="18" charset="0"/>
                      </a:rPr>
                      <m:t>𝐼</m:t>
                    </m:r>
                    <m:r>
                      <a:rPr lang="en-IN" b="0" i="1" smtClean="0">
                        <a:latin typeface="Cambria Math" panose="02040503050406030204" pitchFamily="18" charset="0"/>
                      </a:rPr>
                      <m:t>=|0⟩⟨0|+|1⟩⟨1|</m:t>
                    </m:r>
                  </m:oMath>
                </a14:m>
                <a:r>
                  <a:rPr lang="en-IN" b="0" dirty="0"/>
                  <a:t> (as an outer product).</a:t>
                </a:r>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blipFill>
                <a:blip r:embed="rId2"/>
                <a:stretch>
                  <a:fillRect l="-1314" t="-3226" b="-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63</a:t>
            </a:fld>
            <a:endParaRPr lang="en-US"/>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639218813"/>
                  </p:ext>
                </p:extLst>
              </p:nvPr>
            </p:nvGraphicFramePr>
            <p:xfrm>
              <a:off x="6047506" y="4090988"/>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20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810836"/>
                      </a:ext>
                    </a:extLst>
                  </a:tr>
                </a:tbl>
              </a:graphicData>
            </a:graphic>
          </p:graphicFrame>
        </mc:Choice>
        <mc:Fallback xmlns="">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639218813"/>
                  </p:ext>
                </p:extLst>
              </p:nvPr>
            </p:nvGraphicFramePr>
            <p:xfrm>
              <a:off x="6047506" y="4090988"/>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48" t="-208197" r="-100448" b="-1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901" t="-208197" r="-901" b="-111475"/>
                          </a:stretch>
                        </a:blipFill>
                      </a:tcPr>
                    </a:tc>
                    <a:extLst>
                      <a:ext uri="{0D108BD9-81ED-4DB2-BD59-A6C34878D82A}">
                        <a16:rowId xmlns:a16="http://schemas.microsoft.com/office/drawing/2014/main" val="13180203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48" t="-308197" r="-100448" b="-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901" t="-308197" r="-901" b="-11475"/>
                          </a:stretch>
                        </a:blipFill>
                      </a:tcPr>
                    </a:tc>
                    <a:extLst>
                      <a:ext uri="{0D108BD9-81ED-4DB2-BD59-A6C34878D82A}">
                        <a16:rowId xmlns:a16="http://schemas.microsoft.com/office/drawing/2014/main" val="2380810836"/>
                      </a:ext>
                    </a:extLst>
                  </a:tr>
                </a:tbl>
              </a:graphicData>
            </a:graphic>
          </p:graphicFrame>
        </mc:Fallback>
      </mc:AlternateContent>
      <p:grpSp>
        <p:nvGrpSpPr>
          <p:cNvPr id="14" name="Group 13">
            <a:extLst>
              <a:ext uri="{FF2B5EF4-FFF2-40B4-BE49-F238E27FC236}">
                <a16:creationId xmlns:a16="http://schemas.microsoft.com/office/drawing/2014/main" id="{FC1A1005-7E6E-BD06-3283-9F8EACD894C5}"/>
              </a:ext>
            </a:extLst>
          </p:cNvPr>
          <p:cNvGrpSpPr/>
          <p:nvPr/>
        </p:nvGrpSpPr>
        <p:grpSpPr>
          <a:xfrm>
            <a:off x="3217023" y="1075779"/>
            <a:ext cx="3507971" cy="769441"/>
            <a:chOff x="3217025" y="1075779"/>
            <a:chExt cx="3507971" cy="769441"/>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72000" y="1075779"/>
                  <a:ext cx="79802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𝐼</m:t>
                        </m:r>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72000" y="1075779"/>
                  <a:ext cx="798021" cy="769441"/>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679522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Pauli Operators – X Gate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p:txBody>
              <a:bodyPr>
                <a:normAutofit/>
              </a:bodyPr>
              <a:lstStyle/>
              <a:p>
                <a:r>
                  <a:rPr lang="en-IN" b="0" dirty="0">
                    <a:latin typeface="Times New Roman" panose="02020603050405020304" pitchFamily="18" charset="0"/>
                    <a:cs typeface="Times New Roman" panose="02020603050405020304" pitchFamily="18" charset="0"/>
                  </a:rPr>
                  <a:t>Classical NOT Gate: does </a:t>
                </a:r>
                <a14:m>
                  <m:oMath xmlns:m="http://schemas.openxmlformats.org/officeDocument/2006/math">
                    <m:r>
                      <a:rPr lang="en-IN" b="0" i="1" smtClean="0">
                        <a:latin typeface="Cambria Math" panose="02040503050406030204" pitchFamily="18" charset="0"/>
                        <a:cs typeface="Times New Roman" panose="02020603050405020304" pitchFamily="18" charset="0"/>
                      </a:rPr>
                      <m:t>𝜋</m:t>
                    </m:r>
                  </m:oMath>
                </a14:m>
                <a:r>
                  <a:rPr lang="en-IN" b="0" dirty="0">
                    <a:latin typeface="Times New Roman" panose="02020603050405020304" pitchFamily="18" charset="0"/>
                    <a:cs typeface="Times New Roman" panose="02020603050405020304" pitchFamily="18" charset="0"/>
                  </a:rPr>
                  <a:t> rotation about X axis on Bloch Sphere. </a:t>
                </a:r>
                <a:r>
                  <a:rPr lang="en-IN" b="1" u="sng" dirty="0">
                    <a:latin typeface="Times New Roman" panose="02020603050405020304" pitchFamily="18" charset="0"/>
                    <a:cs typeface="Times New Roman" panose="02020603050405020304" pitchFamily="18" charset="0"/>
                  </a:rPr>
                  <a:t>Bit Flip Gate</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=±1;</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𝜆</m:t>
                        </m:r>
                      </m:e>
                    </m:d>
                    <m:r>
                      <a:rPr lang="en-IN" b="0" i="1" smtClean="0">
                        <a:latin typeface="Cambria Math" panose="02040503050406030204" pitchFamily="18" charset="0"/>
                        <a:ea typeface="Cambria Math" panose="02040503050406030204" pitchFamily="18" charset="0"/>
                      </a:rPr>
                      <m:t>={|+⟩,|−⟩}</m:t>
                    </m:r>
                  </m:oMath>
                </a14:m>
                <a:r>
                  <a:rPr lang="en-US" dirty="0"/>
                  <a:t> </a:t>
                </a:r>
              </a:p>
              <a:p>
                <a14:m>
                  <m:oMath xmlns:m="http://schemas.openxmlformats.org/officeDocument/2006/math">
                    <m:r>
                      <a:rPr lang="en-IN" b="0" i="1" smtClean="0">
                        <a:latin typeface="Cambria Math" panose="02040503050406030204" pitchFamily="18" charset="0"/>
                      </a:rPr>
                      <m:t>𝑋</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oMath>
                </a14:m>
                <a:endParaRPr lang="en-IN" b="0" dirty="0"/>
              </a:p>
              <a:p>
                <a14:m>
                  <m:oMath xmlns:m="http://schemas.openxmlformats.org/officeDocument/2006/math">
                    <m:r>
                      <a:rPr lang="en-IN" b="0" i="1" smtClean="0">
                        <a:latin typeface="Cambria Math" panose="02040503050406030204" pitchFamily="18" charset="0"/>
                      </a:rPr>
                      <m:t>𝑋</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=|1⟩⟨0|+|0⟩⟨1|</m:t>
                    </m:r>
                  </m:oMath>
                </a14:m>
                <a:r>
                  <a:rPr lang="en-IN" b="0" dirty="0"/>
                  <a:t> (as an outer product).</a:t>
                </a:r>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64</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4409899" y="1152295"/>
            <a:ext cx="3507971" cy="798021"/>
            <a:chOff x="5882480" y="1460500"/>
            <a:chExt cx="3507971" cy="798021"/>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769441"/>
              <a:chOff x="3217025" y="1081756"/>
              <a:chExt cx="3507971" cy="769441"/>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769441"/>
                  </a:xfrm>
                  <a:prstGeom prst="rect">
                    <a:avLst/>
                  </a:prstGeom>
                  <a:blipFill>
                    <a:blip r:embed="rId3"/>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050034110"/>
                  </p:ext>
                </p:extLst>
              </p:nvPr>
            </p:nvGraphicFramePr>
            <p:xfrm>
              <a:off x="6160056" y="3525722"/>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20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810836"/>
                      </a:ext>
                    </a:extLst>
                  </a:tr>
                </a:tbl>
              </a:graphicData>
            </a:graphic>
          </p:graphicFrame>
        </mc:Choice>
        <mc:Fallback xmlns="">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050034110"/>
                  </p:ext>
                </p:extLst>
              </p:nvPr>
            </p:nvGraphicFramePr>
            <p:xfrm>
              <a:off x="6160056" y="3525722"/>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208197" r="-100897" b="-1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48" t="-208197" r="-897" b="-111475"/>
                          </a:stretch>
                        </a:blipFill>
                      </a:tcPr>
                    </a:tc>
                    <a:extLst>
                      <a:ext uri="{0D108BD9-81ED-4DB2-BD59-A6C34878D82A}">
                        <a16:rowId xmlns:a16="http://schemas.microsoft.com/office/drawing/2014/main" val="13180203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308197" r="-100897" b="-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48" t="-308197" r="-897" b="-11475"/>
                          </a:stretch>
                        </a:blipFill>
                      </a:tcPr>
                    </a:tc>
                    <a:extLst>
                      <a:ext uri="{0D108BD9-81ED-4DB2-BD59-A6C34878D82A}">
                        <a16:rowId xmlns:a16="http://schemas.microsoft.com/office/drawing/2014/main" val="2380810836"/>
                      </a:ext>
                    </a:extLst>
                  </a:tr>
                </a:tbl>
              </a:graphicData>
            </a:graphic>
          </p:graphicFrame>
        </mc:Fallback>
      </mc:AlternateContent>
    </p:spTree>
    <p:extLst>
      <p:ext uri="{BB962C8B-B14F-4D97-AF65-F5344CB8AC3E}">
        <p14:creationId xmlns:p14="http://schemas.microsoft.com/office/powerpoint/2010/main" val="4013238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Pauli Operators – Y Gate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p:txBody>
              <a:bodyPr>
                <a:normAutofit/>
              </a:bodyPr>
              <a:lstStyle/>
              <a:p>
                <a:r>
                  <a:rPr lang="en-IN" b="0" dirty="0">
                    <a:latin typeface="Times New Roman" panose="02020603050405020304" pitchFamily="18" charset="0"/>
                    <a:cs typeface="Times New Roman" panose="02020603050405020304" pitchFamily="18" charset="0"/>
                  </a:rPr>
                  <a:t>Classical NOT Gate: does </a:t>
                </a:r>
                <a14:m>
                  <m:oMath xmlns:m="http://schemas.openxmlformats.org/officeDocument/2006/math">
                    <m:r>
                      <a:rPr lang="en-IN" b="0" i="1" smtClean="0">
                        <a:latin typeface="Cambria Math" panose="02040503050406030204" pitchFamily="18" charset="0"/>
                        <a:cs typeface="Times New Roman" panose="02020603050405020304" pitchFamily="18" charset="0"/>
                      </a:rPr>
                      <m:t>𝜋</m:t>
                    </m:r>
                  </m:oMath>
                </a14:m>
                <a:r>
                  <a:rPr lang="en-IN" b="0" dirty="0">
                    <a:latin typeface="Times New Roman" panose="02020603050405020304" pitchFamily="18" charset="0"/>
                    <a:cs typeface="Times New Roman" panose="02020603050405020304" pitchFamily="18" charset="0"/>
                  </a:rPr>
                  <a:t> rotation about Y axis on Bloch Sphere. </a:t>
                </a:r>
                <a:endParaRPr lang="en-IN" b="1" u="sng"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0</m:t>
                              </m:r>
                            </m:e>
                            <m:e>
                              <m:r>
                                <a:rPr lang="en-IN" b="0" i="1" smtClean="0">
                                  <a:latin typeface="Cambria Math" panose="02040503050406030204" pitchFamily="18" charset="0"/>
                                </a:rPr>
                                <m:t>−</m:t>
                              </m:r>
                              <m:r>
                                <a:rPr lang="en-IN" b="0" i="1" smtClean="0">
                                  <a:latin typeface="Cambria Math" panose="02040503050406030204" pitchFamily="18" charset="0"/>
                                </a:rPr>
                                <m:t>𝑖</m:t>
                              </m:r>
                            </m:e>
                          </m:mr>
                          <m:mr>
                            <m:e>
                              <m:r>
                                <a:rPr lang="en-IN" b="0" i="1" smtClean="0">
                                  <a:latin typeface="Cambria Math" panose="02040503050406030204" pitchFamily="18" charset="0"/>
                                </a:rPr>
                                <m:t>𝑖</m:t>
                              </m:r>
                            </m:e>
                            <m:e>
                              <m:r>
                                <a:rPr lang="en-IN" b="0" i="1" smtClean="0">
                                  <a:latin typeface="Cambria Math" panose="02040503050406030204" pitchFamily="18" charset="0"/>
                                </a:rPr>
                                <m:t>0</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=±1;</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𝜆</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m:t>
                    </m:r>
                  </m:oMath>
                </a14:m>
                <a:r>
                  <a:rPr lang="en-US" dirty="0"/>
                  <a:t> </a:t>
                </a:r>
              </a:p>
              <a:p>
                <a14:m>
                  <m:oMath xmlns:m="http://schemas.openxmlformats.org/officeDocument/2006/math">
                    <m:r>
                      <a:rPr lang="en-IN" b="0" i="1" smtClean="0">
                        <a:latin typeface="Cambria Math" panose="02040503050406030204" pitchFamily="18" charset="0"/>
                      </a:rPr>
                      <m:t>𝑌</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𝑖</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0</m:t>
                              </m:r>
                            </m:e>
                            <m:e>
                              <m:r>
                                <a:rPr lang="en-IN" i="1">
                                  <a:latin typeface="Cambria Math" panose="02040503050406030204" pitchFamily="18" charset="0"/>
                                </a:rPr>
                                <m:t>−</m:t>
                              </m:r>
                              <m:r>
                                <a:rPr lang="en-IN" i="1">
                                  <a:latin typeface="Cambria Math" panose="02040503050406030204" pitchFamily="18" charset="0"/>
                                </a:rPr>
                                <m:t>𝑖</m:t>
                              </m:r>
                            </m:e>
                          </m:mr>
                          <m:mr>
                            <m:e>
                              <m:r>
                                <a:rPr lang="en-IN" i="1">
                                  <a:latin typeface="Cambria Math" panose="02040503050406030204" pitchFamily="18" charset="0"/>
                                </a:rPr>
                                <m:t>𝑖</m:t>
                              </m:r>
                            </m:e>
                            <m:e>
                              <m:r>
                                <a:rPr lang="en-IN"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i="1">
                        <a:latin typeface="Cambria Math" panose="02040503050406030204" pitchFamily="18" charset="0"/>
                      </a:rPr>
                      <m:t>=</m:t>
                    </m:r>
                    <m:r>
                      <a:rPr lang="en-IN" b="0" i="1" smtClean="0">
                        <a:latin typeface="Cambria Math" panose="02040503050406030204" pitchFamily="18" charset="0"/>
                      </a:rPr>
                      <m:t>𝑖</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oMath>
                </a14:m>
                <a:endParaRPr lang="en-IN" b="0" dirty="0"/>
              </a:p>
              <a:p>
                <a14:m>
                  <m:oMath xmlns:m="http://schemas.openxmlformats.org/officeDocument/2006/math">
                    <m:r>
                      <a:rPr lang="en-IN" b="0" i="1" smtClean="0">
                        <a:latin typeface="Cambria Math" panose="02040503050406030204" pitchFamily="18" charset="0"/>
                      </a:rPr>
                      <m:t>𝑌</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r>
                      <a:rPr lang="en-IN" b="0" i="1" smtClean="0">
                        <a:latin typeface="Cambria Math" panose="02040503050406030204" pitchFamily="18" charset="0"/>
                      </a:rPr>
                      <m:t>𝑖</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0</m:t>
                              </m:r>
                            </m:e>
                            <m:e>
                              <m:r>
                                <a:rPr lang="en-IN" i="1">
                                  <a:latin typeface="Cambria Math" panose="02040503050406030204" pitchFamily="18" charset="0"/>
                                </a:rPr>
                                <m:t>−</m:t>
                              </m:r>
                              <m:r>
                                <a:rPr lang="en-IN" i="1">
                                  <a:latin typeface="Cambria Math" panose="02040503050406030204" pitchFamily="18" charset="0"/>
                                </a:rPr>
                                <m:t>𝑖</m:t>
                              </m:r>
                            </m:e>
                          </m:mr>
                          <m:mr>
                            <m:e>
                              <m:r>
                                <a:rPr lang="en-IN" i="1">
                                  <a:latin typeface="Cambria Math" panose="02040503050406030204" pitchFamily="18" charset="0"/>
                                </a:rPr>
                                <m:t>𝑖</m:t>
                              </m:r>
                            </m:e>
                            <m:e>
                              <m:r>
                                <a:rPr lang="en-IN" i="1">
                                  <a:latin typeface="Cambria Math" panose="02040503050406030204" pitchFamily="18" charset="0"/>
                                </a:rPr>
                                <m:t>0</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i="1">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𝑖</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|1⟩⟨0|−</m:t>
                    </m:r>
                    <m:r>
                      <a:rPr lang="en-IN" b="0" i="1" smtClean="0">
                        <a:latin typeface="Cambria Math" panose="02040503050406030204" pitchFamily="18" charset="0"/>
                      </a:rPr>
                      <m:t>𝑖</m:t>
                    </m:r>
                    <m:r>
                      <a:rPr lang="en-IN" b="0" i="1" smtClean="0">
                        <a:latin typeface="Cambria Math" panose="02040503050406030204" pitchFamily="18" charset="0"/>
                      </a:rPr>
                      <m:t>|0⟩⟨1|</m:t>
                    </m:r>
                  </m:oMath>
                </a14:m>
                <a:r>
                  <a:rPr lang="en-IN" b="0" dirty="0"/>
                  <a:t> (as an outer product).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𝑋</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𝑍</m:t>
                        </m:r>
                      </m:sub>
                    </m:sSub>
                  </m:oMath>
                </a14:m>
                <a:endParaRPr lang="en-IN" b="0"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65</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4409899" y="1152295"/>
            <a:ext cx="3507971" cy="798021"/>
            <a:chOff x="5882480" y="1460500"/>
            <a:chExt cx="3507971" cy="798021"/>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769441"/>
              <a:chOff x="3217025" y="1081756"/>
              <a:chExt cx="3507971" cy="769441"/>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𝑌</m:t>
                          </m:r>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769441"/>
                  </a:xfrm>
                  <a:prstGeom prst="rect">
                    <a:avLst/>
                  </a:prstGeom>
                  <a:blipFill>
                    <a:blip r:embed="rId3"/>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562013653"/>
                  </p:ext>
                </p:extLst>
              </p:nvPr>
            </p:nvGraphicFramePr>
            <p:xfrm>
              <a:off x="6347997" y="3584114"/>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𝑖</m:t>
                                </m:r>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20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810836"/>
                      </a:ext>
                    </a:extLst>
                  </a:tr>
                </a:tbl>
              </a:graphicData>
            </a:graphic>
          </p:graphicFrame>
        </mc:Choice>
        <mc:Fallback xmlns="">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562013653"/>
                  </p:ext>
                </p:extLst>
              </p:nvPr>
            </p:nvGraphicFramePr>
            <p:xfrm>
              <a:off x="6347997" y="3584114"/>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209836" r="-100448" b="-1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901" t="-209836" r="-901" b="-111475"/>
                          </a:stretch>
                        </a:blipFill>
                      </a:tcPr>
                    </a:tc>
                    <a:extLst>
                      <a:ext uri="{0D108BD9-81ED-4DB2-BD59-A6C34878D82A}">
                        <a16:rowId xmlns:a16="http://schemas.microsoft.com/office/drawing/2014/main" val="13180203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309836" r="-100448" b="-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901" t="-309836" r="-901" b="-11475"/>
                          </a:stretch>
                        </a:blipFill>
                      </a:tcPr>
                    </a:tc>
                    <a:extLst>
                      <a:ext uri="{0D108BD9-81ED-4DB2-BD59-A6C34878D82A}">
                        <a16:rowId xmlns:a16="http://schemas.microsoft.com/office/drawing/2014/main" val="2380810836"/>
                      </a:ext>
                    </a:extLst>
                  </a:tr>
                </a:tbl>
              </a:graphicData>
            </a:graphic>
          </p:graphicFrame>
        </mc:Fallback>
      </mc:AlternateContent>
    </p:spTree>
    <p:extLst>
      <p:ext uri="{BB962C8B-B14F-4D97-AF65-F5344CB8AC3E}">
        <p14:creationId xmlns:p14="http://schemas.microsoft.com/office/powerpoint/2010/main" val="250491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Pauli Operators – Z Gate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p:txBody>
              <a:bodyPr>
                <a:normAutofit/>
              </a:bodyPr>
              <a:lstStyle/>
              <a:p>
                <a:r>
                  <a:rPr lang="en-IN" b="0" dirty="0">
                    <a:latin typeface="Times New Roman" panose="02020603050405020304" pitchFamily="18" charset="0"/>
                    <a:cs typeface="Times New Roman" panose="02020603050405020304" pitchFamily="18" charset="0"/>
                  </a:rPr>
                  <a:t>Classical NOT Gate: does </a:t>
                </a:r>
                <a14:m>
                  <m:oMath xmlns:m="http://schemas.openxmlformats.org/officeDocument/2006/math">
                    <m:r>
                      <a:rPr lang="en-IN" b="0" i="1" smtClean="0">
                        <a:latin typeface="Cambria Math" panose="02040503050406030204" pitchFamily="18" charset="0"/>
                        <a:cs typeface="Times New Roman" panose="02020603050405020304" pitchFamily="18" charset="0"/>
                      </a:rPr>
                      <m:t>𝜋</m:t>
                    </m:r>
                  </m:oMath>
                </a14:m>
                <a:r>
                  <a:rPr lang="en-IN" b="0" dirty="0">
                    <a:latin typeface="Times New Roman" panose="02020603050405020304" pitchFamily="18" charset="0"/>
                    <a:cs typeface="Times New Roman" panose="02020603050405020304" pitchFamily="18" charset="0"/>
                  </a:rPr>
                  <a:t> rotation about Z axis on Bloch Sphere.  </a:t>
                </a:r>
                <a:r>
                  <a:rPr lang="en-IN" b="1" u="sng" dirty="0">
                    <a:latin typeface="Times New Roman" panose="02020603050405020304" pitchFamily="18" charset="0"/>
                    <a:cs typeface="Times New Roman" panose="02020603050405020304" pitchFamily="18" charset="0"/>
                  </a:rPr>
                  <a:t>Phase Flip/Phase Shift Gate.</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𝑍</m:t>
                        </m:r>
                      </m:sub>
                    </m:sSub>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=±1;</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𝜆</m:t>
                        </m:r>
                      </m:e>
                    </m:d>
                    <m:r>
                      <a:rPr lang="en-IN" b="0" i="1" smtClean="0">
                        <a:latin typeface="Cambria Math" panose="02040503050406030204" pitchFamily="18" charset="0"/>
                        <a:ea typeface="Cambria Math" panose="02040503050406030204" pitchFamily="18" charset="0"/>
                      </a:rPr>
                      <m:t>={|0⟩,|1⟩}</m:t>
                    </m:r>
                  </m:oMath>
                </a14:m>
                <a:r>
                  <a:rPr lang="en-US" dirty="0"/>
                  <a:t> </a:t>
                </a:r>
              </a:p>
              <a:p>
                <a14:m>
                  <m:oMath xmlns:m="http://schemas.openxmlformats.org/officeDocument/2006/math">
                    <m:r>
                      <a:rPr lang="en-IN" b="0" i="1" smtClean="0">
                        <a:latin typeface="Cambria Math" panose="02040503050406030204" pitchFamily="18" charset="0"/>
                      </a:rPr>
                      <m:t>𝑍</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oMath>
                </a14:m>
                <a:endParaRPr lang="en-IN" b="0" dirty="0"/>
              </a:p>
              <a:p>
                <a14:m>
                  <m:oMath xmlns:m="http://schemas.openxmlformats.org/officeDocument/2006/math">
                    <m:r>
                      <a:rPr lang="en-IN" b="0" i="1" smtClean="0">
                        <a:latin typeface="Cambria Math" panose="02040503050406030204" pitchFamily="18" charset="0"/>
                      </a:rPr>
                      <m:t>𝑍</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r>
                                <a:rPr lang="en-IN" b="0" i="1" smtClean="0">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i="1">
                        <a:latin typeface="Cambria Math" panose="02040503050406030204" pitchFamily="18" charset="0"/>
                      </a:rPr>
                      <m:t>=</m:t>
                    </m:r>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oMath>
                </a14:m>
                <a:endParaRPr lang="en-IN" dirty="0"/>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𝑍</m:t>
                        </m:r>
                      </m:sub>
                    </m:sSub>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=|0⟩⟨0|−|1⟩⟨1|</m:t>
                    </m:r>
                  </m:oMath>
                </a14:m>
                <a:r>
                  <a:rPr lang="en-IN" b="0" dirty="0"/>
                  <a:t> (as an outer product).</a:t>
                </a:r>
              </a:p>
              <a:p>
                <a14:m>
                  <m:oMath xmlns:m="http://schemas.openxmlformats.org/officeDocument/2006/math">
                    <m:r>
                      <a:rPr lang="en-US" b="0" i="1" smtClean="0">
                        <a:latin typeface="Cambria Math" panose="02040503050406030204" pitchFamily="18" charset="0"/>
                      </a:rPr>
                      <m:t>𝑍</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𝑗</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∈{0,1}</m:t>
                    </m:r>
                  </m:oMath>
                </a14:m>
                <a:endParaRPr lang="en-IN" b="0"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66</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4409899" y="1152295"/>
            <a:ext cx="3507971" cy="798021"/>
            <a:chOff x="5882480" y="1460500"/>
            <a:chExt cx="3507971" cy="798021"/>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769441"/>
              <a:chOff x="3217025" y="1081756"/>
              <a:chExt cx="3507971" cy="769441"/>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𝑍</m:t>
                          </m:r>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769441"/>
                  </a:xfrm>
                  <a:prstGeom prst="rect">
                    <a:avLst/>
                  </a:prstGeom>
                  <a:blipFill>
                    <a:blip r:embed="rId3"/>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06899333"/>
                  </p:ext>
                </p:extLst>
              </p:nvPr>
            </p:nvGraphicFramePr>
            <p:xfrm>
              <a:off x="6256557" y="3525925"/>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20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810836"/>
                      </a:ext>
                    </a:extLst>
                  </a:tr>
                </a:tbl>
              </a:graphicData>
            </a:graphic>
          </p:graphicFrame>
        </mc:Choice>
        <mc:Fallback xmlns="">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06899333"/>
                  </p:ext>
                </p:extLst>
              </p:nvPr>
            </p:nvGraphicFramePr>
            <p:xfrm>
              <a:off x="6256557" y="3525925"/>
              <a:ext cx="2709950" cy="1483360"/>
            </p:xfrm>
            <a:graphic>
              <a:graphicData uri="http://schemas.openxmlformats.org/drawingml/2006/table">
                <a:tbl>
                  <a:tblPr firstRow="1" bandRow="1">
                    <a:tableStyleId>{073A0DAA-6AF3-43AB-8588-CEC1D06C72B9}</a:tableStyleId>
                  </a:tblPr>
                  <a:tblGrid>
                    <a:gridCol w="1354975">
                      <a:extLst>
                        <a:ext uri="{9D8B030D-6E8A-4147-A177-3AD203B41FA5}">
                          <a16:colId xmlns:a16="http://schemas.microsoft.com/office/drawing/2014/main" val="2231216589"/>
                        </a:ext>
                      </a:extLst>
                    </a:gridCol>
                    <a:gridCol w="1354975">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208197" r="-100448" b="-1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901" t="-208197" r="-901" b="-111475"/>
                          </a:stretch>
                        </a:blipFill>
                      </a:tcPr>
                    </a:tc>
                    <a:extLst>
                      <a:ext uri="{0D108BD9-81ED-4DB2-BD59-A6C34878D82A}">
                        <a16:rowId xmlns:a16="http://schemas.microsoft.com/office/drawing/2014/main" val="13180203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48" t="-308197" r="-100448" b="-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901" t="-308197" r="-901" b="-11475"/>
                          </a:stretch>
                        </a:blipFill>
                      </a:tcPr>
                    </a:tc>
                    <a:extLst>
                      <a:ext uri="{0D108BD9-81ED-4DB2-BD59-A6C34878D82A}">
                        <a16:rowId xmlns:a16="http://schemas.microsoft.com/office/drawing/2014/main" val="2380810836"/>
                      </a:ext>
                    </a:extLst>
                  </a:tr>
                </a:tbl>
              </a:graphicData>
            </a:graphic>
          </p:graphicFrame>
        </mc:Fallback>
      </mc:AlternateContent>
      <p:sp>
        <p:nvSpPr>
          <p:cNvPr id="7" name="Rectangle 6">
            <a:extLst>
              <a:ext uri="{FF2B5EF4-FFF2-40B4-BE49-F238E27FC236}">
                <a16:creationId xmlns:a16="http://schemas.microsoft.com/office/drawing/2014/main" id="{8512FDC8-13D6-3FE2-3FEF-13F23492164A}"/>
              </a:ext>
            </a:extLst>
          </p:cNvPr>
          <p:cNvSpPr/>
          <p:nvPr/>
        </p:nvSpPr>
        <p:spPr>
          <a:xfrm>
            <a:off x="923109" y="5677125"/>
            <a:ext cx="4014651" cy="471126"/>
          </a:xfrm>
          <a:prstGeom prst="rect">
            <a:avLst/>
          </a:prstGeom>
          <a:noFill/>
          <a:ln w="28575">
            <a:solidFill>
              <a:srgbClr val="FF0000"/>
            </a:solidFill>
            <a:extLst>
              <a:ext uri="{C807C97D-BFC1-408E-A445-0C87EB9F89A2}">
                <ask:lineSketchStyleProps xmlns:ask="http://schemas.microsoft.com/office/drawing/2018/sketchyshapes" sd="1219033472">
                  <a:custGeom>
                    <a:avLst/>
                    <a:gdLst>
                      <a:gd name="connsiteX0" fmla="*/ 0 w 4014651"/>
                      <a:gd name="connsiteY0" fmla="*/ 0 h 471126"/>
                      <a:gd name="connsiteX1" fmla="*/ 533375 w 4014651"/>
                      <a:gd name="connsiteY1" fmla="*/ 0 h 471126"/>
                      <a:gd name="connsiteX2" fmla="*/ 986457 w 4014651"/>
                      <a:gd name="connsiteY2" fmla="*/ 0 h 471126"/>
                      <a:gd name="connsiteX3" fmla="*/ 1640272 w 4014651"/>
                      <a:gd name="connsiteY3" fmla="*/ 0 h 471126"/>
                      <a:gd name="connsiteX4" fmla="*/ 2173647 w 4014651"/>
                      <a:gd name="connsiteY4" fmla="*/ 0 h 471126"/>
                      <a:gd name="connsiteX5" fmla="*/ 2707022 w 4014651"/>
                      <a:gd name="connsiteY5" fmla="*/ 0 h 471126"/>
                      <a:gd name="connsiteX6" fmla="*/ 3360836 w 4014651"/>
                      <a:gd name="connsiteY6" fmla="*/ 0 h 471126"/>
                      <a:gd name="connsiteX7" fmla="*/ 4014651 w 4014651"/>
                      <a:gd name="connsiteY7" fmla="*/ 0 h 471126"/>
                      <a:gd name="connsiteX8" fmla="*/ 4014651 w 4014651"/>
                      <a:gd name="connsiteY8" fmla="*/ 471126 h 471126"/>
                      <a:gd name="connsiteX9" fmla="*/ 3521422 w 4014651"/>
                      <a:gd name="connsiteY9" fmla="*/ 471126 h 471126"/>
                      <a:gd name="connsiteX10" fmla="*/ 2947901 w 4014651"/>
                      <a:gd name="connsiteY10" fmla="*/ 471126 h 471126"/>
                      <a:gd name="connsiteX11" fmla="*/ 2374379 w 4014651"/>
                      <a:gd name="connsiteY11" fmla="*/ 471126 h 471126"/>
                      <a:gd name="connsiteX12" fmla="*/ 1841004 w 4014651"/>
                      <a:gd name="connsiteY12" fmla="*/ 471126 h 471126"/>
                      <a:gd name="connsiteX13" fmla="*/ 1187190 w 4014651"/>
                      <a:gd name="connsiteY13" fmla="*/ 471126 h 471126"/>
                      <a:gd name="connsiteX14" fmla="*/ 533375 w 4014651"/>
                      <a:gd name="connsiteY14" fmla="*/ 471126 h 471126"/>
                      <a:gd name="connsiteX15" fmla="*/ 0 w 4014651"/>
                      <a:gd name="connsiteY15" fmla="*/ 471126 h 471126"/>
                      <a:gd name="connsiteX16" fmla="*/ 0 w 4014651"/>
                      <a:gd name="connsiteY16" fmla="*/ 0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14651" h="471126" extrusionOk="0">
                        <a:moveTo>
                          <a:pt x="0" y="0"/>
                        </a:moveTo>
                        <a:cubicBezTo>
                          <a:pt x="230061" y="-30343"/>
                          <a:pt x="396174" y="41177"/>
                          <a:pt x="533375" y="0"/>
                        </a:cubicBezTo>
                        <a:cubicBezTo>
                          <a:pt x="670576" y="-41177"/>
                          <a:pt x="847430" y="51471"/>
                          <a:pt x="986457" y="0"/>
                        </a:cubicBezTo>
                        <a:cubicBezTo>
                          <a:pt x="1125484" y="-51471"/>
                          <a:pt x="1505428" y="12957"/>
                          <a:pt x="1640272" y="0"/>
                        </a:cubicBezTo>
                        <a:cubicBezTo>
                          <a:pt x="1775116" y="-12957"/>
                          <a:pt x="1948839" y="978"/>
                          <a:pt x="2173647" y="0"/>
                        </a:cubicBezTo>
                        <a:cubicBezTo>
                          <a:pt x="2398456" y="-978"/>
                          <a:pt x="2451684" y="25963"/>
                          <a:pt x="2707022" y="0"/>
                        </a:cubicBezTo>
                        <a:cubicBezTo>
                          <a:pt x="2962360" y="-25963"/>
                          <a:pt x="3139186" y="63777"/>
                          <a:pt x="3360836" y="0"/>
                        </a:cubicBezTo>
                        <a:cubicBezTo>
                          <a:pt x="3582486" y="-63777"/>
                          <a:pt x="3759264" y="24121"/>
                          <a:pt x="4014651" y="0"/>
                        </a:cubicBezTo>
                        <a:cubicBezTo>
                          <a:pt x="4049599" y="202838"/>
                          <a:pt x="3984813" y="246605"/>
                          <a:pt x="4014651" y="471126"/>
                        </a:cubicBezTo>
                        <a:cubicBezTo>
                          <a:pt x="3823761" y="510979"/>
                          <a:pt x="3711341" y="448150"/>
                          <a:pt x="3521422" y="471126"/>
                        </a:cubicBezTo>
                        <a:cubicBezTo>
                          <a:pt x="3331503" y="494102"/>
                          <a:pt x="3098513" y="446358"/>
                          <a:pt x="2947901" y="471126"/>
                        </a:cubicBezTo>
                        <a:cubicBezTo>
                          <a:pt x="2797289" y="495894"/>
                          <a:pt x="2640884" y="441177"/>
                          <a:pt x="2374379" y="471126"/>
                        </a:cubicBezTo>
                        <a:cubicBezTo>
                          <a:pt x="2107874" y="501075"/>
                          <a:pt x="2086080" y="431153"/>
                          <a:pt x="1841004" y="471126"/>
                        </a:cubicBezTo>
                        <a:cubicBezTo>
                          <a:pt x="1595928" y="511099"/>
                          <a:pt x="1359905" y="392675"/>
                          <a:pt x="1187190" y="471126"/>
                        </a:cubicBezTo>
                        <a:cubicBezTo>
                          <a:pt x="1014475" y="549577"/>
                          <a:pt x="822892" y="411689"/>
                          <a:pt x="533375" y="471126"/>
                        </a:cubicBezTo>
                        <a:cubicBezTo>
                          <a:pt x="243859" y="530563"/>
                          <a:pt x="222795" y="422785"/>
                          <a:pt x="0" y="471126"/>
                        </a:cubicBezTo>
                        <a:cubicBezTo>
                          <a:pt x="-45360" y="290705"/>
                          <a:pt x="27360" y="1004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17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Hadamard Gate– H Gate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a:xfrm>
                <a:off x="628649" y="2008187"/>
                <a:ext cx="7886700" cy="4530726"/>
              </a:xfrm>
            </p:spPr>
            <p:txBody>
              <a:bodyPr>
                <a:normAutofit fontScale="92500" lnSpcReduction="20000"/>
              </a:bodyPr>
              <a:lstStyle/>
              <a:p>
                <a:r>
                  <a:rPr lang="en-IN" b="0" dirty="0">
                    <a:latin typeface="Times New Roman" panose="02020603050405020304" pitchFamily="18" charset="0"/>
                    <a:cs typeface="Times New Roman" panose="02020603050405020304" pitchFamily="18" charset="0"/>
                  </a:rPr>
                  <a:t>Creates a superposition of Qubits </a:t>
                </a:r>
                <a14:m>
                  <m:oMath xmlns:m="http://schemas.openxmlformats.org/officeDocument/2006/math">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0</m:t>
                        </m:r>
                      </m:e>
                    </m:d>
                    <m:r>
                      <a:rPr lang="en-IN" b="0" i="1" smtClean="0">
                        <a:latin typeface="Cambria Math" panose="02040503050406030204" pitchFamily="18" charset="0"/>
                        <a:cs typeface="Times New Roman" panose="02020603050405020304" pitchFamily="18" charset="0"/>
                      </a:rPr>
                      <m:t> </m:t>
                    </m:r>
                    <m:r>
                      <a:rPr lang="en-IN" b="0" i="1" smtClean="0">
                        <a:latin typeface="Cambria Math" panose="02040503050406030204" pitchFamily="18" charset="0"/>
                        <a:cs typeface="Times New Roman" panose="02020603050405020304" pitchFamily="18" charset="0"/>
                      </a:rPr>
                      <m:t>𝑎𝑛𝑑</m:t>
                    </m:r>
                    <m:r>
                      <a:rPr lang="en-IN" b="0" i="1" smtClean="0">
                        <a:latin typeface="Cambria Math" panose="02040503050406030204" pitchFamily="18" charset="0"/>
                        <a:cs typeface="Times New Roman" panose="02020603050405020304" pitchFamily="18" charset="0"/>
                      </a:rPr>
                      <m:t> </m:t>
                    </m:r>
                    <m:d>
                      <m:dPr>
                        <m:begChr m:val="|"/>
                        <m:endChr m:val="⟩"/>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1</m:t>
                        </m:r>
                      </m:e>
                    </m:d>
                  </m:oMath>
                </a14:m>
                <a:r>
                  <a:rPr lang="en-IN" b="0" dirty="0">
                    <a:latin typeface="Times New Roman" panose="02020603050405020304" pitchFamily="18" charset="0"/>
                    <a:cs typeface="Times New Roman" panose="02020603050405020304" pitchFamily="18" charset="0"/>
                  </a:rPr>
                  <a:t>.</a:t>
                </a:r>
                <a:r>
                  <a:rPr lang="en-IN" b="1" u="sng" dirty="0">
                    <a:latin typeface="Times New Roman" panose="02020603050405020304" pitchFamily="18" charset="0"/>
                    <a:cs typeface="Times New Roman" panose="02020603050405020304" pitchFamily="18" charset="0"/>
                  </a:rPr>
                  <a:t>Basis Transformation.</a:t>
                </a:r>
                <a:endParaRPr lang="en-IN" b="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Rotates by </a:t>
                </a:r>
                <a14:m>
                  <m:oMath xmlns:m="http://schemas.openxmlformats.org/officeDocument/2006/math">
                    <m:f>
                      <m:fPr>
                        <m:ctrlPr>
                          <a:rPr lang="en-IN" b="0" i="1" smtClean="0">
                            <a:latin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cs typeface="Times New Roman" panose="02020603050405020304" pitchFamily="18" charset="0"/>
                          </a:rPr>
                          <m:t>𝜋</m:t>
                        </m:r>
                      </m:num>
                      <m:den>
                        <m:r>
                          <a:rPr lang="en-IN" b="0" i="1" smtClean="0">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about each Z and X Axis thus, a total rotation of </a:t>
                </a:r>
                <a14:m>
                  <m:oMath xmlns:m="http://schemas.openxmlformats.org/officeDocument/2006/math">
                    <m:r>
                      <a:rPr lang="en-IN" b="0" i="1" smtClean="0">
                        <a:latin typeface="Cambria Math" panose="02040503050406030204" pitchFamily="18" charset="0"/>
                        <a:cs typeface="Times New Roman" panose="02020603050405020304" pitchFamily="18" charset="0"/>
                      </a:rPr>
                      <m:t>𝜋</m:t>
                    </m:r>
                  </m:oMath>
                </a14:m>
                <a:r>
                  <a:rPr lang="en-IN" dirty="0">
                    <a:latin typeface="Times New Roman" panose="02020603050405020304" pitchFamily="18" charset="0"/>
                    <a:cs typeface="Times New Roman" panose="02020603050405020304" pitchFamily="18" charset="0"/>
                  </a:rPr>
                  <a:t>.</a:t>
                </a:r>
              </a:p>
              <a:p>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1</m:t>
                              </m:r>
                            </m:e>
                          </m:mr>
                          <m:mr>
                            <m:e>
                              <m:r>
                                <a:rPr lang="en-IN" b="0" i="1" smtClean="0">
                                  <a:latin typeface="Cambria Math" panose="02040503050406030204" pitchFamily="18" charset="0"/>
                                </a:rPr>
                                <m:t>1</m:t>
                              </m:r>
                            </m:e>
                            <m:e>
                              <m:r>
                                <a:rPr lang="en-IN" b="0" i="1" smtClean="0">
                                  <a:latin typeface="Cambria Math" panose="02040503050406030204" pitchFamily="18" charset="0"/>
                                </a:rPr>
                                <m:t>−1</m:t>
                              </m:r>
                            </m:e>
                          </m:mr>
                        </m:m>
                      </m:e>
                    </m:d>
                    <m:r>
                      <a:rPr lang="en-IN" b="0" i="1" smtClean="0">
                        <a:latin typeface="Cambria Math" panose="02040503050406030204" pitchFamily="18" charset="0"/>
                      </a:rPr>
                      <m:t>;</m:t>
                    </m:r>
                    <m:r>
                      <a:rPr lang="en-IN" b="0" i="1" smtClean="0">
                        <a:latin typeface="Cambria Math" panose="02040503050406030204" pitchFamily="18" charset="0"/>
                      </a:rPr>
                      <m:t>𝜆</m:t>
                    </m:r>
                    <m:r>
                      <a:rPr lang="en-IN" b="0" i="1" smtClean="0">
                        <a:latin typeface="Cambria Math" panose="02040503050406030204" pitchFamily="18" charset="0"/>
                      </a:rPr>
                      <m:t>=±1;</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𝜆</m:t>
                        </m:r>
                      </m:e>
                    </m:d>
                    <m:r>
                      <a:rPr lang="en-IN" b="0" i="1" smtClean="0">
                        <a:latin typeface="Cambria Math" panose="02040503050406030204" pitchFamily="18" charset="0"/>
                        <a:ea typeface="Cambria Math" panose="02040503050406030204" pitchFamily="18" charset="0"/>
                      </a:rPr>
                      <m:t>={|0⟩,|1⟩}</m:t>
                    </m:r>
                  </m:oMath>
                </a14:m>
                <a:r>
                  <a:rPr lang="en-US" dirty="0"/>
                  <a:t> </a:t>
                </a:r>
              </a:p>
              <a:p>
                <a14:m>
                  <m:oMath xmlns:m="http://schemas.openxmlformats.org/officeDocument/2006/math">
                    <m:r>
                      <a:rPr lang="en-IN" b="0" i="1" smtClean="0">
                        <a:latin typeface="Cambria Math" panose="02040503050406030204" pitchFamily="18" charset="0"/>
                      </a:rPr>
                      <m:t>𝐻</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i="1">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den>
                    </m:f>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1</m:t>
                              </m:r>
                            </m:e>
                          </m:mr>
                        </m:m>
                      </m:e>
                    </m:d>
                  </m:oMath>
                </a14:m>
                <a:endParaRPr lang="en-IN" b="0" dirty="0"/>
              </a:p>
              <a:p>
                <a14:m>
                  <m:oMath xmlns:m="http://schemas.openxmlformats.org/officeDocument/2006/math">
                    <m:r>
                      <a:rPr lang="en-IN" b="0" i="1" smtClean="0">
                        <a:latin typeface="Cambria Math" panose="02040503050406030204" pitchFamily="18" charset="0"/>
                      </a:rPr>
                      <m:t>𝐻</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e>
                        </m:rad>
                      </m:den>
                    </m:f>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1</m:t>
                              </m:r>
                            </m:e>
                          </m:mr>
                          <m:mr>
                            <m:e>
                              <m:r>
                                <a:rPr lang="en-IN" i="1">
                                  <a:latin typeface="Cambria Math" panose="02040503050406030204" pitchFamily="18" charset="0"/>
                                </a:rPr>
                                <m:t>1</m:t>
                              </m:r>
                            </m:e>
                            <m:e>
                              <m:r>
                                <a:rPr lang="en-IN"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i="1">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den>
                    </m:f>
                    <m:r>
                      <a:rPr lang="en-IN" b="0" i="1" smtClean="0">
                        <a:latin typeface="Cambria Math" panose="02040503050406030204" pitchFamily="18" charset="0"/>
                      </a:rPr>
                      <m:t>  </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−1</m:t>
                              </m:r>
                            </m:e>
                          </m:mr>
                        </m:m>
                      </m:e>
                    </m:d>
                  </m:oMath>
                </a14:m>
                <a:endParaRPr lang="en-IN" dirty="0"/>
              </a:p>
              <a:p>
                <a14:m>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=|+⟩⟨0|+|−⟩⟨1|</m:t>
                    </m:r>
                  </m:oMath>
                </a14:m>
                <a:r>
                  <a:rPr lang="en-IN" b="0" dirty="0"/>
                  <a:t> (as an outer product).</a:t>
                </a:r>
              </a:p>
              <a:p>
                <a:pPr lvl="1"/>
                <a14:m>
                  <m:oMath xmlns:m="http://schemas.openxmlformats.org/officeDocument/2006/math">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2</m:t>
                            </m:r>
                          </m:e>
                        </m:rad>
                      </m:den>
                    </m:f>
                    <m:r>
                      <a:rPr lang="en-IN" sz="2800" b="0" i="1" smtClean="0">
                        <a:latin typeface="Cambria Math" panose="02040503050406030204" pitchFamily="18" charset="0"/>
                      </a:rPr>
                      <m:t>(|0⟩⟨0|+|1⟩⟨0|+|0⟩⟨1|−</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1</m:t>
                        </m:r>
                      </m:e>
                    </m:d>
                    <m:r>
                      <a:rPr lang="en-IN" sz="2800" b="0" i="1" smtClean="0">
                        <a:latin typeface="Cambria Math" panose="02040503050406030204" pitchFamily="18" charset="0"/>
                      </a:rPr>
                      <m:t>)</m:t>
                    </m:r>
                  </m:oMath>
                </a14:m>
                <a:endParaRPr lang="en-IN" sz="2800" b="0"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xfrm>
                <a:off x="628649" y="2008187"/>
                <a:ext cx="7886700" cy="4530726"/>
              </a:xfrm>
              <a:blipFill>
                <a:blip r:embed="rId2"/>
                <a:stretch>
                  <a:fillRect l="-1159" t="-36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67</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4409899" y="1152295"/>
            <a:ext cx="3507971" cy="798021"/>
            <a:chOff x="5882480" y="1460500"/>
            <a:chExt cx="3507971" cy="798021"/>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769441"/>
              <a:chOff x="3217025" y="1081756"/>
              <a:chExt cx="3507971" cy="769441"/>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4400" b="0" i="1" smtClean="0">
                              <a:latin typeface="Cambria Math" panose="02040503050406030204" pitchFamily="18" charset="0"/>
                            </a:rPr>
                            <m:t>𝐻</m:t>
                          </m:r>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769441"/>
                  </a:xfrm>
                  <a:prstGeom prst="rect">
                    <a:avLst/>
                  </a:prstGeom>
                  <a:blipFill>
                    <a:blip r:embed="rId3"/>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704296791"/>
                  </p:ext>
                </p:extLst>
              </p:nvPr>
            </p:nvGraphicFramePr>
            <p:xfrm>
              <a:off x="6649989" y="3263962"/>
              <a:ext cx="2385946" cy="1483360"/>
            </p:xfrm>
            <a:graphic>
              <a:graphicData uri="http://schemas.openxmlformats.org/drawingml/2006/table">
                <a:tbl>
                  <a:tblPr firstRow="1" bandRow="1">
                    <a:tableStyleId>{073A0DAA-6AF3-43AB-8588-CEC1D06C72B9}</a:tableStyleId>
                  </a:tblPr>
                  <a:tblGrid>
                    <a:gridCol w="1192973">
                      <a:extLst>
                        <a:ext uri="{9D8B030D-6E8A-4147-A177-3AD203B41FA5}">
                          <a16:colId xmlns:a16="http://schemas.microsoft.com/office/drawing/2014/main" val="2231216589"/>
                        </a:ext>
                      </a:extLst>
                    </a:gridCol>
                    <a:gridCol w="1192973">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|0⟩</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203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|1⟩</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0810836"/>
                      </a:ext>
                    </a:extLst>
                  </a:tr>
                </a:tbl>
              </a:graphicData>
            </a:graphic>
          </p:graphicFrame>
        </mc:Choice>
        <mc:Fallback xmlns="">
          <p:graphicFrame>
            <p:nvGraphicFramePr>
              <p:cNvPr id="15" name="Table 14">
                <a:extLst>
                  <a:ext uri="{FF2B5EF4-FFF2-40B4-BE49-F238E27FC236}">
                    <a16:creationId xmlns:a16="http://schemas.microsoft.com/office/drawing/2014/main" id="{2CC867CC-09C4-0E32-0FED-2C26DF987080}"/>
                  </a:ext>
                </a:extLst>
              </p:cNvPr>
              <p:cNvGraphicFramePr>
                <a:graphicFrameLocks noGrp="1"/>
              </p:cNvGraphicFramePr>
              <p:nvPr>
                <p:extLst>
                  <p:ext uri="{D42A27DB-BD31-4B8C-83A1-F6EECF244321}">
                    <p14:modId xmlns:p14="http://schemas.microsoft.com/office/powerpoint/2010/main" val="1704296791"/>
                  </p:ext>
                </p:extLst>
              </p:nvPr>
            </p:nvGraphicFramePr>
            <p:xfrm>
              <a:off x="6649989" y="3263962"/>
              <a:ext cx="2385946" cy="1483360"/>
            </p:xfrm>
            <a:graphic>
              <a:graphicData uri="http://schemas.openxmlformats.org/drawingml/2006/table">
                <a:tbl>
                  <a:tblPr firstRow="1" bandRow="1">
                    <a:tableStyleId>{073A0DAA-6AF3-43AB-8588-CEC1D06C72B9}</a:tableStyleId>
                  </a:tblPr>
                  <a:tblGrid>
                    <a:gridCol w="1192973">
                      <a:extLst>
                        <a:ext uri="{9D8B030D-6E8A-4147-A177-3AD203B41FA5}">
                          <a16:colId xmlns:a16="http://schemas.microsoft.com/office/drawing/2014/main" val="2231216589"/>
                        </a:ext>
                      </a:extLst>
                    </a:gridCol>
                    <a:gridCol w="1192973">
                      <a:extLst>
                        <a:ext uri="{9D8B030D-6E8A-4147-A177-3AD203B41FA5}">
                          <a16:colId xmlns:a16="http://schemas.microsoft.com/office/drawing/2014/main" val="2222518682"/>
                        </a:ext>
                      </a:extLst>
                    </a:gridCol>
                  </a:tblGrid>
                  <a:tr h="370840">
                    <a:tc gridSpan="2">
                      <a:txBody>
                        <a:bodyPr/>
                        <a:lstStyle/>
                        <a:p>
                          <a:pPr algn="ctr"/>
                          <a:r>
                            <a:rPr lang="en-IN" b="1" dirty="0">
                              <a:solidFill>
                                <a:schemeClr val="tx1"/>
                              </a:solidFill>
                            </a:rPr>
                            <a:t>Truth Table</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4915534"/>
                      </a:ext>
                    </a:extLst>
                  </a:tr>
                  <a:tr h="370840">
                    <a:tc>
                      <a:txBody>
                        <a:bodyPr/>
                        <a:lstStyle/>
                        <a:p>
                          <a:pPr algn="ctr"/>
                          <a:r>
                            <a:rPr lang="en-IN" b="1" dirty="0">
                              <a:solidFill>
                                <a:schemeClr val="tx1"/>
                              </a:solidFill>
                            </a:rPr>
                            <a:t>Input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b="1" dirty="0">
                              <a:solidFill>
                                <a:schemeClr val="tx1"/>
                              </a:solidFill>
                            </a:rPr>
                            <a:t>Output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04314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508" t="-208197" r="-100508" b="-1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020" t="-208197" r="-1020" b="-111475"/>
                          </a:stretch>
                        </a:blipFill>
                      </a:tcPr>
                    </a:tc>
                    <a:extLst>
                      <a:ext uri="{0D108BD9-81ED-4DB2-BD59-A6C34878D82A}">
                        <a16:rowId xmlns:a16="http://schemas.microsoft.com/office/drawing/2014/main" val="131802031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508" t="-308197" r="-100508" b="-114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020" t="-308197" r="-1020" b="-11475"/>
                          </a:stretch>
                        </a:blipFill>
                      </a:tcPr>
                    </a:tc>
                    <a:extLst>
                      <a:ext uri="{0D108BD9-81ED-4DB2-BD59-A6C34878D82A}">
                        <a16:rowId xmlns:a16="http://schemas.microsoft.com/office/drawing/2014/main" val="2380810836"/>
                      </a:ext>
                    </a:extLst>
                  </a:tr>
                </a:tbl>
              </a:graphicData>
            </a:graphic>
          </p:graphicFrame>
        </mc:Fallback>
      </mc:AlternateContent>
    </p:spTree>
    <p:extLst>
      <p:ext uri="{BB962C8B-B14F-4D97-AF65-F5344CB8AC3E}">
        <p14:creationId xmlns:p14="http://schemas.microsoft.com/office/powerpoint/2010/main" val="261384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Rotation Matrices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oMath>
                </a14:m>
                <a:endParaRPr lang="en-US" dirty="0"/>
              </a:p>
            </p:txBody>
          </p:sp>
        </mc:Choice>
        <mc:Fallback xmlns="">
          <p:sp>
            <p:nvSpPr>
              <p:cNvPr id="2" name="Title 1">
                <a:extLst>
                  <a:ext uri="{FF2B5EF4-FFF2-40B4-BE49-F238E27FC236}">
                    <a16:creationId xmlns:a16="http://schemas.microsoft.com/office/drawing/2014/main" id="{9FB62E35-02CD-22FA-4FE3-0626101F1873}"/>
                  </a:ext>
                </a:extLst>
              </p:cNvPr>
              <p:cNvSpPr>
                <a:spLocks noGrp="1" noRot="1" noChangeAspect="1" noMove="1" noResize="1" noEditPoints="1" noAdjustHandles="1" noChangeArrowheads="1" noChangeShapeType="1" noTextEdit="1"/>
              </p:cNvSpPr>
              <p:nvPr>
                <p:ph type="title"/>
              </p:nvPr>
            </p:nvSpPr>
            <p:spPr>
              <a:xfrm>
                <a:off x="686839" y="329370"/>
                <a:ext cx="7886700" cy="1325563"/>
              </a:xfrm>
              <a:blipFill>
                <a:blip r:embed="rId2"/>
                <a:stretch>
                  <a:fillRect l="-3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a:xfrm>
                <a:off x="628649" y="1871133"/>
                <a:ext cx="7886700" cy="4667780"/>
              </a:xfrm>
            </p:spPr>
            <p:txBody>
              <a:bodyPr>
                <a:normAutofit fontScale="70000" lnSpcReduction="20000"/>
              </a:bodyPr>
              <a:lstStyle/>
              <a:p>
                <a:r>
                  <a:rPr lang="en-IN" b="0" dirty="0">
                    <a:latin typeface="Times New Roman" panose="02020603050405020304" pitchFamily="18" charset="0"/>
                    <a:cs typeface="Times New Roman" panose="02020603050405020304" pitchFamily="18" charset="0"/>
                  </a:rPr>
                  <a:t>Rotates by </a:t>
                </a:r>
                <a14:m>
                  <m:oMath xmlns:m="http://schemas.openxmlformats.org/officeDocument/2006/math">
                    <m:r>
                      <a:rPr lang="en-IN" b="0" i="1" smtClean="0">
                        <a:latin typeface="Cambria Math" panose="02040503050406030204" pitchFamily="18" charset="0"/>
                        <a:cs typeface="Times New Roman" panose="02020603050405020304" pitchFamily="18" charset="0"/>
                      </a:rPr>
                      <m:t>𝜃</m:t>
                    </m:r>
                  </m:oMath>
                </a14:m>
                <a:r>
                  <a:rPr lang="en-IN" b="0" dirty="0">
                    <a:latin typeface="Times New Roman" panose="02020603050405020304" pitchFamily="18" charset="0"/>
                    <a:cs typeface="Times New Roman" panose="02020603050405020304" pitchFamily="18" charset="0"/>
                  </a:rPr>
                  <a:t> around Z Axis of Bloch Sphere.</a:t>
                </a:r>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𝑖</m:t>
                                  </m:r>
                                  <m:r>
                                    <a:rPr lang="en-IN" b="0" i="1" smtClean="0">
                                      <a:latin typeface="Cambria Math" panose="02040503050406030204" pitchFamily="18" charset="0"/>
                                    </a:rPr>
                                    <m:t>𝜃</m:t>
                                  </m:r>
                                </m:sup>
                              </m:sSup>
                            </m:e>
                          </m:mr>
                        </m:m>
                      </m:e>
                    </m:d>
                  </m:oMath>
                </a14:m>
                <a:endParaRPr lang="en-IN" i="1" dirty="0">
                  <a:latin typeface="Cambria Math" panose="02040503050406030204" pitchFamily="18" charset="0"/>
                </a:endParaRPr>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Icos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𝑍</m:t>
                                </m:r>
                              </m:sub>
                            </m:sSub>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r>
                          <a:rPr lang="en-IN" b="0" i="1" smtClean="0">
                            <a:latin typeface="Cambria Math" panose="02040503050406030204" pitchFamily="18" charset="0"/>
                          </a:rPr>
                          <m:t> </m:t>
                        </m:r>
                      </m:e>
                    </m:func>
                  </m:oMath>
                </a14:m>
                <a:endParaRPr lang="en-US" dirty="0"/>
              </a:p>
              <a:p>
                <a:r>
                  <a:rPr lang="en-US" dirty="0"/>
                  <a:t>Special Case: </a:t>
                </a:r>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 (</m:t>
                    </m:r>
                    <m:r>
                      <a:rPr lang="en-IN" b="0" i="1" smtClean="0">
                        <a:latin typeface="Cambria Math" panose="02040503050406030204" pitchFamily="18" charset="0"/>
                      </a:rPr>
                      <m:t>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8</m:t>
                        </m:r>
                      </m:den>
                    </m:f>
                    <m:r>
                      <a:rPr lang="en-IN" b="0" i="1" smtClean="0">
                        <a:latin typeface="Cambria Math" panose="02040503050406030204" pitchFamily="18" charset="0"/>
                      </a:rPr>
                      <m:t>)</m:t>
                    </m:r>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𝑇</m:t>
                        </m:r>
                      </m:e>
                      <m:sup>
                        <m:r>
                          <a:rPr lang="en-IN" i="1">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IN" b="0" i="1" smtClean="0">
                            <a:latin typeface="Cambria Math" panose="02040503050406030204" pitchFamily="18" charset="0"/>
                          </a:rPr>
                          <m:t>8</m:t>
                        </m:r>
                      </m:den>
                    </m:f>
                    <m:r>
                      <a:rPr lang="en-IN"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𝑇</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0</m:t>
                              </m:r>
                            </m:e>
                          </m:mr>
                          <m:mr>
                            <m:e>
                              <m:r>
                                <a:rPr lang="en-US" b="0" i="1" dirty="0" smtClean="0">
                                  <a:latin typeface="Cambria Math" panose="02040503050406030204" pitchFamily="18" charset="0"/>
                                </a:rPr>
                                <m:t>0</m:t>
                              </m:r>
                            </m:e>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𝑖</m:t>
                                      </m:r>
                                      <m:r>
                                        <a:rPr lang="en-US" b="0" i="1" dirty="0" smtClean="0">
                                          <a:latin typeface="Cambria Math" panose="02040503050406030204" pitchFamily="18" charset="0"/>
                                        </a:rPr>
                                        <m:t>𝜋</m:t>
                                      </m:r>
                                    </m:num>
                                    <m:den>
                                      <m:r>
                                        <a:rPr lang="en-US" b="0" i="1" dirty="0" smtClean="0">
                                          <a:latin typeface="Cambria Math" panose="02040503050406030204" pitchFamily="18" charset="0"/>
                                        </a:rPr>
                                        <m:t>8</m:t>
                                      </m:r>
                                    </m:den>
                                  </m:f>
                                </m:sup>
                              </m:sSup>
                            </m:e>
                          </m:mr>
                        </m:m>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𝑇</m:t>
                        </m:r>
                      </m:e>
                      <m:sup>
                        <m:r>
                          <a:rPr lang="en-US" i="1" dirty="0">
                            <a:latin typeface="Cambria Math" panose="02040503050406030204" pitchFamily="18" charset="0"/>
                          </a:rPr>
                          <m:t>†</m:t>
                        </m:r>
                      </m:sup>
                    </m:sSup>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2"/>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1</m:t>
                              </m:r>
                            </m:e>
                            <m:e>
                              <m:r>
                                <a:rPr lang="en-US" i="1" dirty="0">
                                  <a:latin typeface="Cambria Math" panose="02040503050406030204" pitchFamily="18" charset="0"/>
                                </a:rPr>
                                <m:t>0</m:t>
                              </m:r>
                            </m:e>
                          </m:mr>
                          <m:mr>
                            <m:e>
                              <m:r>
                                <a:rPr lang="en-US" i="1" dirty="0">
                                  <a:latin typeface="Cambria Math" panose="02040503050406030204" pitchFamily="18" charset="0"/>
                                </a:rPr>
                                <m:t>0</m:t>
                              </m:r>
                            </m:e>
                            <m:e>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𝑖</m:t>
                                      </m:r>
                                      <m:r>
                                        <a:rPr lang="en-US" i="1" dirty="0">
                                          <a:latin typeface="Cambria Math" panose="02040503050406030204" pitchFamily="18" charset="0"/>
                                        </a:rPr>
                                        <m:t>𝜋</m:t>
                                      </m:r>
                                    </m:num>
                                    <m:den>
                                      <m:r>
                                        <a:rPr lang="en-US" i="1" dirty="0">
                                          <a:latin typeface="Cambria Math" panose="02040503050406030204" pitchFamily="18" charset="0"/>
                                        </a:rPr>
                                        <m:t>8</m:t>
                                      </m:r>
                                    </m:den>
                                  </m:f>
                                </m:sup>
                              </m:sSup>
                            </m:e>
                          </m:mr>
                        </m:m>
                      </m:e>
                    </m:d>
                  </m:oMath>
                </a14:m>
                <a:endParaRPr lang="en-US" dirty="0"/>
              </a:p>
              <a:p>
                <a:r>
                  <a:rPr lang="en-US" dirty="0"/>
                  <a:t>Special Case: </a:t>
                </a:r>
                <a14:m>
                  <m:oMath xmlns:m="http://schemas.openxmlformats.org/officeDocument/2006/math">
                    <m:r>
                      <a:rPr lang="en-IN" b="0" i="1" smtClean="0">
                        <a:latin typeface="Cambria Math" panose="02040503050406030204" pitchFamily="18" charset="0"/>
                      </a:rPr>
                      <m:t>𝑆</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US" b="0" i="1" smtClean="0">
                                <a:latin typeface="Cambria Math" panose="02040503050406030204" pitchFamily="18" charset="0"/>
                              </a:rPr>
                              <m:t>2</m:t>
                            </m:r>
                          </m:den>
                        </m:f>
                      </m:e>
                    </m:d>
                    <m:r>
                      <a:rPr lang="en-IN" b="0" i="1" smtClean="0">
                        <a:latin typeface="Cambria Math" panose="02040503050406030204" pitchFamily="18" charset="0"/>
                      </a:rPr>
                      <m:t>𝑎𝑛𝑑</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𝑆</m:t>
                        </m:r>
                      </m:e>
                      <m:sup>
                        <m:r>
                          <a:rPr lang="en-IN" i="1">
                            <a:latin typeface="Cambria Math" panose="02040503050406030204" pitchFamily="18" charset="0"/>
                          </a:rPr>
                          <m:t>†</m:t>
                        </m:r>
                      </m:sup>
                    </m:sSup>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𝜃</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𝜋</m:t>
                            </m:r>
                          </m:num>
                          <m:den>
                            <m:r>
                              <a:rPr lang="en-US" b="0" i="1" smtClean="0">
                                <a:latin typeface="Cambria Math" panose="02040503050406030204" pitchFamily="18" charset="0"/>
                              </a:rPr>
                              <m:t>2</m:t>
                            </m:r>
                          </m:den>
                        </m:f>
                      </m:e>
                    </m:d>
                    <m:r>
                      <a:rPr lang="en-US" b="0" i="1" smtClean="0">
                        <a:latin typeface="Cambria Math" panose="02040503050406030204" pitchFamily="18" charset="0"/>
                      </a:rPr>
                      <m:t>𝑆</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2"/>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1</m:t>
                              </m:r>
                            </m:e>
                            <m:e>
                              <m:r>
                                <a:rPr lang="en-US" i="1" dirty="0">
                                  <a:latin typeface="Cambria Math" panose="02040503050406030204" pitchFamily="18" charset="0"/>
                                </a:rPr>
                                <m:t>0</m:t>
                              </m:r>
                            </m:e>
                          </m:mr>
                          <m:mr>
                            <m:e>
                              <m:r>
                                <a:rPr lang="en-US" i="1" dirty="0">
                                  <a:latin typeface="Cambria Math" panose="02040503050406030204" pitchFamily="18" charset="0"/>
                                </a:rPr>
                                <m:t>0</m:t>
                              </m:r>
                            </m:e>
                            <m:e>
                              <m:r>
                                <a:rPr lang="en-US" b="0" i="1" dirty="0" smtClean="0">
                                  <a:latin typeface="Cambria Math" panose="02040503050406030204" pitchFamily="18" charset="0"/>
                                </a:rPr>
                                <m:t>𝑖</m:t>
                              </m:r>
                            </m:e>
                          </m:mr>
                        </m:m>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𝑆</m:t>
                        </m:r>
                      </m:e>
                      <m:sup>
                        <m:r>
                          <a:rPr lang="en-US" i="1" dirty="0">
                            <a:latin typeface="Cambria Math" panose="02040503050406030204" pitchFamily="18" charset="0"/>
                          </a:rPr>
                          <m:t>†</m:t>
                        </m:r>
                      </m:sup>
                    </m:sSup>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2"/>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1</m:t>
                              </m:r>
                            </m:e>
                            <m:e>
                              <m:r>
                                <a:rPr lang="en-US" i="1" dirty="0">
                                  <a:latin typeface="Cambria Math" panose="02040503050406030204" pitchFamily="18" charset="0"/>
                                </a:rPr>
                                <m:t>0</m:t>
                              </m:r>
                            </m:e>
                          </m:mr>
                          <m:mr>
                            <m:e>
                              <m:r>
                                <a:rPr lang="en-US" i="1" dirty="0">
                                  <a:latin typeface="Cambria Math" panose="02040503050406030204" pitchFamily="18" charset="0"/>
                                </a:rPr>
                                <m:t>0</m:t>
                              </m:r>
                            </m:e>
                            <m:e>
                              <m:r>
                                <a:rPr lang="en-US" b="0" i="1" dirty="0" smtClean="0">
                                  <a:latin typeface="Cambria Math" panose="02040503050406030204" pitchFamily="18" charset="0"/>
                                </a:rPr>
                                <m:t>−</m:t>
                              </m:r>
                              <m:r>
                                <a:rPr lang="en-US" b="0" i="1" dirty="0" smtClean="0">
                                  <a:latin typeface="Cambria Math" panose="02040503050406030204" pitchFamily="18" charset="0"/>
                                </a:rPr>
                                <m:t>𝑖</m:t>
                              </m:r>
                            </m:e>
                          </m:mr>
                        </m:m>
                      </m:e>
                    </m:d>
                    <m:r>
                      <a:rPr lang="en-US" b="0" i="1" dirty="0" smtClean="0">
                        <a:latin typeface="Cambria Math" panose="02040503050406030204" pitchFamily="18" charset="0"/>
                      </a:rPr>
                      <m:t>. </m:t>
                    </m:r>
                  </m:oMath>
                </a14:m>
                <a:endParaRPr lang="en-US" b="0" dirty="0"/>
              </a:p>
              <a:p>
                <a:r>
                  <a:rPr lang="en-IN" b="0" dirty="0"/>
                  <a:t>Note that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oMath>
                </a14:m>
                <a:r>
                  <a:rPr lang="en-IN" b="0" dirty="0"/>
                  <a:t>. Note that S and T are unitary but not Hermitian matrix.</a:t>
                </a:r>
              </a:p>
              <a:p>
                <a:r>
                  <a:rPr lang="en-IN" b="0" dirty="0"/>
                  <a:t>Note that </a:t>
                </a:r>
                <a14:m>
                  <m:oMath xmlns:m="http://schemas.openxmlformats.org/officeDocument/2006/math">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𝐻𝑆𝐻</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 </m:t>
                    </m:r>
                  </m:oMath>
                </a14:m>
                <a:r>
                  <a:rPr lang="en-IN" b="0" dirty="0"/>
                  <a:t>(square root of NOT Gate) – departure from Classical Gates.</a:t>
                </a:r>
              </a:p>
              <a:p>
                <a:endParaRPr lang="en-US"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xfrm>
                <a:off x="628649" y="1871133"/>
                <a:ext cx="7886700" cy="4667780"/>
              </a:xfrm>
              <a:blipFill>
                <a:blip r:embed="rId3"/>
                <a:stretch>
                  <a:fillRect l="-696" t="-26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dirty="0"/>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68</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5407427" y="1210166"/>
            <a:ext cx="3507971" cy="842905"/>
            <a:chOff x="5882480" y="1460500"/>
            <a:chExt cx="3507971" cy="842905"/>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814325"/>
              <a:chOff x="3217025" y="1081756"/>
              <a:chExt cx="3507971" cy="814325"/>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814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sz="4400" b="0" i="1" smtClean="0">
                                  <a:latin typeface="Cambria Math" panose="02040503050406030204" pitchFamily="18" charset="0"/>
                                </a:rPr>
                              </m:ctrlPr>
                            </m:sSubSupPr>
                            <m:e>
                              <m:r>
                                <a:rPr lang="en-IN" sz="4400" b="0" i="1" smtClean="0">
                                  <a:latin typeface="Cambria Math" panose="02040503050406030204" pitchFamily="18" charset="0"/>
                                </a:rPr>
                                <m:t>𝑃</m:t>
                              </m:r>
                            </m:e>
                            <m:sub>
                              <m:r>
                                <a:rPr lang="en-IN" sz="4400" b="0" i="1" smtClean="0">
                                  <a:latin typeface="Cambria Math" panose="02040503050406030204" pitchFamily="18" charset="0"/>
                                </a:rPr>
                                <m:t>𝜃</m:t>
                              </m:r>
                            </m:sub>
                            <m:sup>
                              <m:r>
                                <a:rPr lang="en-IN" sz="4400" b="0" i="1" smtClean="0">
                                  <a:latin typeface="Cambria Math" panose="02040503050406030204" pitchFamily="18" charset="0"/>
                                </a:rPr>
                                <m:t>𝑍</m:t>
                              </m:r>
                            </m:sup>
                          </m:sSubSup>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814325"/>
                  </a:xfrm>
                  <a:prstGeom prst="rect">
                    <a:avLst/>
                  </a:prstGeom>
                  <a:blipFill>
                    <a:blip r:embed="rId4"/>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0509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Rotation Matrices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𝑋</m:t>
                        </m:r>
                      </m:sup>
                    </m:sSubSup>
                  </m:oMath>
                </a14:m>
                <a:endParaRPr lang="en-US" dirty="0"/>
              </a:p>
            </p:txBody>
          </p:sp>
        </mc:Choice>
        <mc:Fallback xmlns="">
          <p:sp>
            <p:nvSpPr>
              <p:cNvPr id="2" name="Title 1">
                <a:extLst>
                  <a:ext uri="{FF2B5EF4-FFF2-40B4-BE49-F238E27FC236}">
                    <a16:creationId xmlns:a16="http://schemas.microsoft.com/office/drawing/2014/main" id="{9FB62E35-02CD-22FA-4FE3-0626101F1873}"/>
                  </a:ext>
                </a:extLst>
              </p:cNvPr>
              <p:cNvSpPr>
                <a:spLocks noGrp="1" noRot="1" noChangeAspect="1" noMove="1" noResize="1" noEditPoints="1" noAdjustHandles="1" noChangeArrowheads="1" noChangeShapeType="1" noTextEdit="1"/>
              </p:cNvSpPr>
              <p:nvPr>
                <p:ph type="title"/>
              </p:nvPr>
            </p:nvSpPr>
            <p:spPr>
              <a:xfrm>
                <a:off x="686839" y="329370"/>
                <a:ext cx="7886700" cy="1325563"/>
              </a:xfrm>
              <a:blipFill>
                <a:blip r:embed="rId2"/>
                <a:stretch>
                  <a:fillRect l="-3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a:xfrm>
                <a:off x="628649" y="2008187"/>
                <a:ext cx="7886700" cy="4530726"/>
              </a:xfrm>
            </p:spPr>
            <p:txBody>
              <a:bodyPr>
                <a:normAutofit/>
              </a:bodyPr>
              <a:lstStyle/>
              <a:p>
                <a:r>
                  <a:rPr lang="en-IN" b="0" dirty="0">
                    <a:latin typeface="Times New Roman" panose="02020603050405020304" pitchFamily="18" charset="0"/>
                    <a:cs typeface="Times New Roman" panose="02020603050405020304" pitchFamily="18" charset="0"/>
                  </a:rPr>
                  <a:t>Rotates by </a:t>
                </a:r>
                <a14:m>
                  <m:oMath xmlns:m="http://schemas.openxmlformats.org/officeDocument/2006/math">
                    <m:r>
                      <a:rPr lang="en-IN" b="0" i="1" smtClean="0">
                        <a:latin typeface="Cambria Math" panose="02040503050406030204" pitchFamily="18" charset="0"/>
                        <a:cs typeface="Times New Roman" panose="02020603050405020304" pitchFamily="18" charset="0"/>
                      </a:rPr>
                      <m:t>𝜃</m:t>
                    </m:r>
                  </m:oMath>
                </a14:m>
                <a:r>
                  <a:rPr lang="en-IN" b="0" dirty="0">
                    <a:latin typeface="Times New Roman" panose="02020603050405020304" pitchFamily="18" charset="0"/>
                    <a:cs typeface="Times New Roman" panose="02020603050405020304" pitchFamily="18" charset="0"/>
                  </a:rPr>
                  <a:t> around X Axis of Bloch Sphere.</a:t>
                </a:r>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func>
                                <m:funcPr>
                                  <m:ctrlPr>
                                    <a:rPr lang="en-IN" b="0" i="1" smtClean="0">
                                      <a:latin typeface="Cambria Math" panose="02040503050406030204" pitchFamily="18" charset="0"/>
                                    </a:rPr>
                                  </m:ctrlPr>
                                </m:funcPr>
                                <m:fName>
                                  <m:r>
                                    <m:rPr>
                                      <m:sty m:val="p"/>
                                      <m:brk m:alnAt="7"/>
                                    </m:rPr>
                                    <a:rPr lang="en-IN" b="0" i="0" smtClean="0">
                                      <a:latin typeface="Cambria Math" panose="02040503050406030204" pitchFamily="18" charset="0"/>
                                    </a:rPr>
                                    <m:t>c</m:t>
                                  </m:r>
                                  <m:r>
                                    <m:rPr>
                                      <m:sty m:val="p"/>
                                    </m:rPr>
                                    <a:rPr lang="en-IN" b="0" i="0" smtClean="0">
                                      <a:latin typeface="Cambria Math" panose="02040503050406030204" pitchFamily="18" charset="0"/>
                                    </a:rPr>
                                    <m:t>os</m:t>
                                  </m:r>
                                </m:fName>
                                <m:e>
                                  <m:f>
                                    <m:fPr>
                                      <m:ctrlPr>
                                        <a:rPr lang="en-IN" b="0" i="1" smtClean="0">
                                          <a:latin typeface="Cambria Math" panose="02040503050406030204" pitchFamily="18" charset="0"/>
                                        </a:rPr>
                                      </m:ctrlPr>
                                    </m:fPr>
                                    <m:num>
                                      <m:r>
                                        <m:rPr>
                                          <m:brk m:alnAt="7"/>
                                        </m:rPr>
                                        <a:rPr lang="en-IN" b="0" i="1" smtClean="0">
                                          <a:latin typeface="Cambria Math" panose="02040503050406030204" pitchFamily="18" charset="0"/>
                                        </a:rPr>
                                        <m:t>𝜃</m:t>
                                      </m:r>
                                    </m:num>
                                    <m:den>
                                      <m:r>
                                        <m:rPr>
                                          <m:brk m:alnAt="7"/>
                                        </m:rPr>
                                        <a:rPr lang="en-IN" b="0" i="1" smtClean="0">
                                          <a:latin typeface="Cambria Math" panose="02040503050406030204" pitchFamily="18" charset="0"/>
                                        </a:rPr>
                                        <m:t>2</m:t>
                                      </m:r>
                                    </m:den>
                                  </m:f>
                                </m:e>
                              </m:func>
                            </m:e>
                            <m:e>
                              <m:r>
                                <a:rPr lang="en-IN" b="0" i="1" smtClean="0">
                                  <a:latin typeface="Cambria Math" panose="02040503050406030204" pitchFamily="18" charset="0"/>
                                </a:rPr>
                                <m:t>−</m:t>
                              </m:r>
                              <m:r>
                                <a:rPr lang="en-IN" b="0" i="1" smtClean="0">
                                  <a:latin typeface="Cambria Math" panose="02040503050406030204" pitchFamily="18" charset="0"/>
                                </a:rPr>
                                <m:t>𝑖</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
                      </m:e>
                    </m:d>
                  </m:oMath>
                </a14:m>
                <a:endParaRPr lang="en-US" dirty="0"/>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Icos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r>
                          <a:rPr lang="en-IN" b="0" i="1" smtClean="0">
                            <a:latin typeface="Cambria Math" panose="02040503050406030204" pitchFamily="18" charset="0"/>
                          </a:rPr>
                          <m:t> </m:t>
                        </m:r>
                      </m:e>
                    </m:func>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xfrm>
                <a:off x="628649" y="2008187"/>
                <a:ext cx="7886700" cy="4530726"/>
              </a:xfrm>
              <a:blipFill>
                <a:blip r:embed="rId3"/>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69</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5407427" y="1210166"/>
            <a:ext cx="3507971" cy="842905"/>
            <a:chOff x="5882480" y="1460500"/>
            <a:chExt cx="3507971" cy="842905"/>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814325"/>
              <a:chOff x="3217025" y="1081756"/>
              <a:chExt cx="3507971" cy="814325"/>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814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sz="4400" b="0" i="1" smtClean="0">
                                  <a:latin typeface="Cambria Math" panose="02040503050406030204" pitchFamily="18" charset="0"/>
                                </a:rPr>
                              </m:ctrlPr>
                            </m:sSubSupPr>
                            <m:e>
                              <m:r>
                                <a:rPr lang="en-IN" sz="4400" b="0" i="1" smtClean="0">
                                  <a:latin typeface="Cambria Math" panose="02040503050406030204" pitchFamily="18" charset="0"/>
                                </a:rPr>
                                <m:t>𝑃</m:t>
                              </m:r>
                            </m:e>
                            <m:sub>
                              <m:r>
                                <a:rPr lang="en-IN" sz="4400" b="0" i="1" smtClean="0">
                                  <a:latin typeface="Cambria Math" panose="02040503050406030204" pitchFamily="18" charset="0"/>
                                </a:rPr>
                                <m:t>𝜃</m:t>
                              </m:r>
                            </m:sub>
                            <m:sup>
                              <m:r>
                                <a:rPr lang="en-IN" sz="4400" b="0" i="1" smtClean="0">
                                  <a:latin typeface="Cambria Math" panose="02040503050406030204" pitchFamily="18" charset="0"/>
                                </a:rPr>
                                <m:t>𝑋</m:t>
                              </m:r>
                            </m:sup>
                          </m:sSubSup>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814325"/>
                  </a:xfrm>
                  <a:prstGeom prst="rect">
                    <a:avLst/>
                  </a:prstGeom>
                  <a:blipFill>
                    <a:blip r:embed="rId4"/>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053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A8D398-0B66-E11A-56BE-118F36AD0480}"/>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095F88E9-CB83-E2E1-62F1-0EFB6529B46D}"/>
              </a:ext>
            </a:extLst>
          </p:cNvPr>
          <p:cNvSpPr>
            <a:spLocks noGrp="1"/>
          </p:cNvSpPr>
          <p:nvPr>
            <p:ph type="sldNum" sz="quarter" idx="12"/>
          </p:nvPr>
        </p:nvSpPr>
        <p:spPr/>
        <p:txBody>
          <a:bodyPr/>
          <a:lstStyle/>
          <a:p>
            <a:fld id="{9EFCAA85-8796-4B17-9CA3-4CB18724EF60}" type="slidenum">
              <a:rPr lang="en-US" smtClean="0"/>
              <a:t>7</a:t>
            </a:fld>
            <a:endParaRPr lang="en-US"/>
          </a:p>
        </p:txBody>
      </p:sp>
      <p:sp>
        <p:nvSpPr>
          <p:cNvPr id="5" name="Content Placeholder 2">
            <a:extLst>
              <a:ext uri="{FF2B5EF4-FFF2-40B4-BE49-F238E27FC236}">
                <a16:creationId xmlns:a16="http://schemas.microsoft.com/office/drawing/2014/main" id="{3B156E29-BB15-BB5F-1697-1257E75C9091}"/>
              </a:ext>
            </a:extLst>
          </p:cNvPr>
          <p:cNvSpPr txBox="1">
            <a:spLocks/>
          </p:cNvSpPr>
          <p:nvPr/>
        </p:nvSpPr>
        <p:spPr>
          <a:xfrm>
            <a:off x="628650" y="477078"/>
            <a:ext cx="7886700" cy="587927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latin typeface="Times New Roman" panose="02020603050405020304" pitchFamily="18" charset="0"/>
                <a:cs typeface="Times New Roman" panose="02020603050405020304" pitchFamily="18" charset="0"/>
              </a:rPr>
              <a:t>Step 3: Place Polaroid B between polaroids A and C. </a:t>
            </a:r>
          </a:p>
          <a:p>
            <a:pPr marL="0" indent="0">
              <a:buNone/>
            </a:pPr>
            <a:r>
              <a:rPr lang="en-IN" dirty="0">
                <a:latin typeface="Times New Roman" panose="02020603050405020304" pitchFamily="18" charset="0"/>
                <a:cs typeface="Times New Roman" panose="02020603050405020304" pitchFamily="18" charset="0"/>
              </a:rPr>
              <a:t>Adding another polaroid should not make any difference, since no light goes through two polaroids then no light should pass through three. At most polarization angles of B light shines on the screen (except for orthogonal to A). The </a:t>
            </a:r>
            <a:r>
              <a:rPr lang="en-IN" dirty="0" err="1">
                <a:latin typeface="Times New Roman" panose="02020603050405020304" pitchFamily="18" charset="0"/>
                <a:cs typeface="Times New Roman" panose="02020603050405020304" pitchFamily="18" charset="0"/>
              </a:rPr>
              <a:t>intneisty</a:t>
            </a:r>
            <a:r>
              <a:rPr lang="en-IN" dirty="0">
                <a:latin typeface="Times New Roman" panose="02020603050405020304" pitchFamily="18" charset="0"/>
                <a:cs typeface="Times New Roman" panose="02020603050405020304" pitchFamily="18" charset="0"/>
              </a:rPr>
              <a:t> of light will be maximal if the polarization of B is at 45 degrees to both A and C.</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585CE7F-BEDF-785E-8EA6-579797B6D90E}"/>
              </a:ext>
            </a:extLst>
          </p:cNvPr>
          <p:cNvPicPr>
            <a:picLocks noChangeAspect="1"/>
          </p:cNvPicPr>
          <p:nvPr/>
        </p:nvPicPr>
        <p:blipFill>
          <a:blip r:embed="rId2"/>
          <a:stretch>
            <a:fillRect/>
          </a:stretch>
        </p:blipFill>
        <p:spPr>
          <a:xfrm>
            <a:off x="2641501" y="4194046"/>
            <a:ext cx="3860998" cy="2527430"/>
          </a:xfrm>
          <a:prstGeom prst="rect">
            <a:avLst/>
          </a:prstGeom>
        </p:spPr>
      </p:pic>
    </p:spTree>
    <p:extLst>
      <p:ext uri="{BB962C8B-B14F-4D97-AF65-F5344CB8AC3E}">
        <p14:creationId xmlns:p14="http://schemas.microsoft.com/office/powerpoint/2010/main" val="567927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Rotation Matrices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𝑌</m:t>
                        </m:r>
                      </m:sup>
                    </m:sSubSup>
                  </m:oMath>
                </a14:m>
                <a:endParaRPr lang="en-US" dirty="0"/>
              </a:p>
            </p:txBody>
          </p:sp>
        </mc:Choice>
        <mc:Fallback xmlns="">
          <p:sp>
            <p:nvSpPr>
              <p:cNvPr id="2" name="Title 1">
                <a:extLst>
                  <a:ext uri="{FF2B5EF4-FFF2-40B4-BE49-F238E27FC236}">
                    <a16:creationId xmlns:a16="http://schemas.microsoft.com/office/drawing/2014/main" id="{9FB62E35-02CD-22FA-4FE3-0626101F1873}"/>
                  </a:ext>
                </a:extLst>
              </p:cNvPr>
              <p:cNvSpPr>
                <a:spLocks noGrp="1" noRot="1" noChangeAspect="1" noMove="1" noResize="1" noEditPoints="1" noAdjustHandles="1" noChangeArrowheads="1" noChangeShapeType="1" noTextEdit="1"/>
              </p:cNvSpPr>
              <p:nvPr>
                <p:ph type="title"/>
              </p:nvPr>
            </p:nvSpPr>
            <p:spPr>
              <a:xfrm>
                <a:off x="686839" y="329370"/>
                <a:ext cx="7886700" cy="1325563"/>
              </a:xfrm>
              <a:blipFill>
                <a:blip r:embed="rId2"/>
                <a:stretch>
                  <a:fillRect l="-3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a:xfrm>
                <a:off x="628649" y="2008187"/>
                <a:ext cx="7886700" cy="4530726"/>
              </a:xfrm>
            </p:spPr>
            <p:txBody>
              <a:bodyPr>
                <a:normAutofit/>
              </a:bodyPr>
              <a:lstStyle/>
              <a:p>
                <a:r>
                  <a:rPr lang="en-IN" b="0" dirty="0">
                    <a:latin typeface="Times New Roman" panose="02020603050405020304" pitchFamily="18" charset="0"/>
                    <a:cs typeface="Times New Roman" panose="02020603050405020304" pitchFamily="18" charset="0"/>
                  </a:rPr>
                  <a:t>Rotates by </a:t>
                </a:r>
                <a14:m>
                  <m:oMath xmlns:m="http://schemas.openxmlformats.org/officeDocument/2006/math">
                    <m:r>
                      <a:rPr lang="en-IN" b="0" i="1" smtClean="0">
                        <a:latin typeface="Cambria Math" panose="02040503050406030204" pitchFamily="18" charset="0"/>
                        <a:cs typeface="Times New Roman" panose="02020603050405020304" pitchFamily="18" charset="0"/>
                      </a:rPr>
                      <m:t>𝜃</m:t>
                    </m:r>
                  </m:oMath>
                </a14:m>
                <a:r>
                  <a:rPr lang="en-IN" b="0" dirty="0">
                    <a:latin typeface="Times New Roman" panose="02020603050405020304" pitchFamily="18" charset="0"/>
                    <a:cs typeface="Times New Roman" panose="02020603050405020304" pitchFamily="18" charset="0"/>
                  </a:rPr>
                  <a:t> around Y Axis of Bloch Sphere.</a:t>
                </a:r>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func>
                                <m:funcPr>
                                  <m:ctrlPr>
                                    <a:rPr lang="en-IN" b="0" i="1" smtClean="0">
                                      <a:latin typeface="Cambria Math" panose="02040503050406030204" pitchFamily="18" charset="0"/>
                                    </a:rPr>
                                  </m:ctrlPr>
                                </m:funcPr>
                                <m:fName>
                                  <m:r>
                                    <m:rPr>
                                      <m:sty m:val="p"/>
                                      <m:brk m:alnAt="7"/>
                                    </m:rPr>
                                    <a:rPr lang="en-IN" b="0" i="0" smtClean="0">
                                      <a:latin typeface="Cambria Math" panose="02040503050406030204" pitchFamily="18" charset="0"/>
                                    </a:rPr>
                                    <m:t>c</m:t>
                                  </m:r>
                                  <m:r>
                                    <m:rPr>
                                      <m:sty m:val="p"/>
                                    </m:rPr>
                                    <a:rPr lang="en-IN" b="0" i="0" smtClean="0">
                                      <a:latin typeface="Cambria Math" panose="02040503050406030204" pitchFamily="18" charset="0"/>
                                    </a:rPr>
                                    <m:t>os</m:t>
                                  </m:r>
                                </m:fName>
                                <m:e>
                                  <m:f>
                                    <m:fPr>
                                      <m:ctrlPr>
                                        <a:rPr lang="en-IN" b="0" i="1" smtClean="0">
                                          <a:latin typeface="Cambria Math" panose="02040503050406030204" pitchFamily="18" charset="0"/>
                                        </a:rPr>
                                      </m:ctrlPr>
                                    </m:fPr>
                                    <m:num>
                                      <m:r>
                                        <m:rPr>
                                          <m:brk m:alnAt="7"/>
                                        </m:rPr>
                                        <a:rPr lang="en-IN" b="0" i="1" smtClean="0">
                                          <a:latin typeface="Cambria Math" panose="02040503050406030204" pitchFamily="18" charset="0"/>
                                        </a:rPr>
                                        <m:t>𝜃</m:t>
                                      </m:r>
                                    </m:num>
                                    <m:den>
                                      <m:r>
                                        <m:rPr>
                                          <m:brk m:alnAt="7"/>
                                        </m:rPr>
                                        <a:rPr lang="en-IN" b="0" i="1" smtClean="0">
                                          <a:latin typeface="Cambria Math" panose="02040503050406030204" pitchFamily="18" charset="0"/>
                                        </a:rPr>
                                        <m:t>2</m:t>
                                      </m:r>
                                    </m:den>
                                  </m:f>
                                </m:e>
                              </m:func>
                            </m:e>
                            <m:e>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r>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
                      </m:e>
                    </m:d>
                  </m:oMath>
                </a14:m>
                <a:endParaRPr lang="en-US" dirty="0"/>
              </a:p>
              <a:p>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𝑃</m:t>
                        </m:r>
                      </m:e>
                      <m:sub>
                        <m:r>
                          <a:rPr lang="en-IN" b="0" i="1" smtClean="0">
                            <a:latin typeface="Cambria Math" panose="02040503050406030204" pitchFamily="18" charset="0"/>
                          </a:rPr>
                          <m:t>𝜃</m:t>
                        </m:r>
                      </m:sub>
                      <m:sup>
                        <m:r>
                          <a:rPr lang="en-IN" b="0" i="1" smtClean="0">
                            <a:latin typeface="Cambria Math" panose="02040503050406030204" pitchFamily="18" charset="0"/>
                          </a:rPr>
                          <m:t>𝑍</m:t>
                        </m:r>
                      </m:sup>
                    </m:sSubSup>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Icos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r>
                          <a:rPr lang="en-IN" b="0" i="1" smtClean="0">
                            <a:latin typeface="Cambria Math" panose="02040503050406030204" pitchFamily="18" charset="0"/>
                          </a:rPr>
                          <m:t> −</m:t>
                        </m:r>
                        <m:r>
                          <a:rPr lang="en-IN" b="0" i="1" smtClean="0">
                            <a:latin typeface="Cambria Math" panose="02040503050406030204" pitchFamily="18" charset="0"/>
                          </a:rPr>
                          <m:t>𝑖</m:t>
                        </m:r>
                        <m:func>
                          <m:funcPr>
                            <m:ctrlPr>
                              <a:rPr lang="en-IN" b="0" i="1" smtClean="0">
                                <a:latin typeface="Cambria Math" panose="02040503050406030204" pitchFamily="18" charset="0"/>
                              </a:rPr>
                            </m:ctrlPr>
                          </m:funcPr>
                          <m:fName>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𝑌</m:t>
                                </m:r>
                              </m:sub>
                            </m:sSub>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r>
                          <a:rPr lang="en-IN" b="0" i="1" smtClean="0">
                            <a:latin typeface="Cambria Math" panose="02040503050406030204" pitchFamily="18" charset="0"/>
                          </a:rPr>
                          <m:t> </m:t>
                        </m:r>
                      </m:e>
                    </m:func>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xfrm>
                <a:off x="628649" y="2008187"/>
                <a:ext cx="7886700" cy="4530726"/>
              </a:xfrm>
              <a:blipFill>
                <a:blip r:embed="rId3"/>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70</a:t>
            </a:fld>
            <a:endParaRPr lang="en-US"/>
          </a:p>
        </p:txBody>
      </p:sp>
      <p:grpSp>
        <p:nvGrpSpPr>
          <p:cNvPr id="6" name="Group 5">
            <a:extLst>
              <a:ext uri="{FF2B5EF4-FFF2-40B4-BE49-F238E27FC236}">
                <a16:creationId xmlns:a16="http://schemas.microsoft.com/office/drawing/2014/main" id="{A7BD316B-3228-23C8-244F-9D757C39DB34}"/>
              </a:ext>
            </a:extLst>
          </p:cNvPr>
          <p:cNvGrpSpPr/>
          <p:nvPr/>
        </p:nvGrpSpPr>
        <p:grpSpPr>
          <a:xfrm>
            <a:off x="5407427" y="1210166"/>
            <a:ext cx="3507971" cy="842905"/>
            <a:chOff x="5882480" y="1460500"/>
            <a:chExt cx="3507971" cy="842905"/>
          </a:xfrm>
        </p:grpSpPr>
        <p:grpSp>
          <p:nvGrpSpPr>
            <p:cNvPr id="14" name="Group 13">
              <a:extLst>
                <a:ext uri="{FF2B5EF4-FFF2-40B4-BE49-F238E27FC236}">
                  <a16:creationId xmlns:a16="http://schemas.microsoft.com/office/drawing/2014/main" id="{FC1A1005-7E6E-BD06-3283-9F8EACD894C5}"/>
                </a:ext>
              </a:extLst>
            </p:cNvPr>
            <p:cNvGrpSpPr/>
            <p:nvPr/>
          </p:nvGrpSpPr>
          <p:grpSpPr>
            <a:xfrm>
              <a:off x="5882480" y="1489080"/>
              <a:ext cx="3507971" cy="814325"/>
              <a:chOff x="3217025" y="1081756"/>
              <a:chExt cx="3507971" cy="814325"/>
            </a:xfrm>
          </p:grpSpPr>
          <p:cxnSp>
            <p:nvCxnSpPr>
              <p:cNvPr id="11" name="Straight Connector 10">
                <a:extLst>
                  <a:ext uri="{FF2B5EF4-FFF2-40B4-BE49-F238E27FC236}">
                    <a16:creationId xmlns:a16="http://schemas.microsoft.com/office/drawing/2014/main" id="{0D959701-2F37-492F-BA48-7E53CEB0DB79}"/>
                  </a:ext>
                </a:extLst>
              </p:cNvPr>
              <p:cNvCxnSpPr>
                <a:cxnSpLocks/>
              </p:cNvCxnSpPr>
              <p:nvPr/>
            </p:nvCxnSpPr>
            <p:spPr>
              <a:xfrm>
                <a:off x="3217025"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163297-062A-4560-D01E-06A0BC654AF5}"/>
                  </a:ext>
                </a:extLst>
              </p:cNvPr>
              <p:cNvCxnSpPr>
                <a:cxnSpLocks/>
              </p:cNvCxnSpPr>
              <p:nvPr/>
            </p:nvCxnSpPr>
            <p:spPr>
              <a:xfrm>
                <a:off x="5370021" y="1466477"/>
                <a:ext cx="13549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EDBD1-6A1E-C720-CFB7-994FEC5172F5}"/>
                      </a:ext>
                    </a:extLst>
                  </p:cNvPr>
                  <p:cNvSpPr txBox="1"/>
                  <p:nvPr/>
                </p:nvSpPr>
                <p:spPr>
                  <a:xfrm>
                    <a:off x="4568172" y="1081756"/>
                    <a:ext cx="798021" cy="814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sz="4400" b="0" i="1" smtClean="0">
                                  <a:latin typeface="Cambria Math" panose="02040503050406030204" pitchFamily="18" charset="0"/>
                                </a:rPr>
                              </m:ctrlPr>
                            </m:sSubSupPr>
                            <m:e>
                              <m:r>
                                <a:rPr lang="en-IN" sz="4400" b="0" i="1" smtClean="0">
                                  <a:latin typeface="Cambria Math" panose="02040503050406030204" pitchFamily="18" charset="0"/>
                                </a:rPr>
                                <m:t>𝑃</m:t>
                              </m:r>
                            </m:e>
                            <m:sub>
                              <m:r>
                                <a:rPr lang="en-IN" sz="4400" b="0" i="1" smtClean="0">
                                  <a:latin typeface="Cambria Math" panose="02040503050406030204" pitchFamily="18" charset="0"/>
                                </a:rPr>
                                <m:t>𝜃</m:t>
                              </m:r>
                            </m:sub>
                            <m:sup>
                              <m:r>
                                <a:rPr lang="en-IN" sz="4400" b="0" i="1" smtClean="0">
                                  <a:latin typeface="Cambria Math" panose="02040503050406030204" pitchFamily="18" charset="0"/>
                                </a:rPr>
                                <m:t>𝑌</m:t>
                              </m:r>
                            </m:sup>
                          </m:sSubSup>
                        </m:oMath>
                      </m:oMathPara>
                    </a14:m>
                    <a:endParaRPr lang="en-US" dirty="0"/>
                  </a:p>
                </p:txBody>
              </p:sp>
            </mc:Choice>
            <mc:Fallback xmlns="">
              <p:sp>
                <p:nvSpPr>
                  <p:cNvPr id="9" name="TextBox 8">
                    <a:extLst>
                      <a:ext uri="{FF2B5EF4-FFF2-40B4-BE49-F238E27FC236}">
                        <a16:creationId xmlns:a16="http://schemas.microsoft.com/office/drawing/2014/main" id="{576EDBD1-6A1E-C720-CFB7-994FEC5172F5}"/>
                      </a:ext>
                    </a:extLst>
                  </p:cNvPr>
                  <p:cNvSpPr txBox="1">
                    <a:spLocks noRot="1" noChangeAspect="1" noMove="1" noResize="1" noEditPoints="1" noAdjustHandles="1" noChangeArrowheads="1" noChangeShapeType="1" noTextEdit="1"/>
                  </p:cNvSpPr>
                  <p:nvPr/>
                </p:nvSpPr>
                <p:spPr>
                  <a:xfrm>
                    <a:off x="4568172" y="1081756"/>
                    <a:ext cx="798021" cy="814325"/>
                  </a:xfrm>
                  <a:prstGeom prst="rect">
                    <a:avLst/>
                  </a:prstGeom>
                  <a:blipFill>
                    <a:blip r:embed="rId4"/>
                    <a:stretch>
                      <a:fillRect/>
                    </a:stretch>
                  </a:blipFill>
                </p:spPr>
                <p:txBody>
                  <a:bodyPr/>
                  <a:lstStyle/>
                  <a:p>
                    <a:r>
                      <a:rPr lang="en-US">
                        <a:noFill/>
                      </a:rPr>
                      <a:t> </a:t>
                    </a:r>
                  </a:p>
                </p:txBody>
              </p:sp>
            </mc:Fallback>
          </mc:AlternateContent>
        </p:grpSp>
        <p:sp>
          <p:nvSpPr>
            <p:cNvPr id="8" name="Rectangle 7">
              <a:extLst>
                <a:ext uri="{FF2B5EF4-FFF2-40B4-BE49-F238E27FC236}">
                  <a16:creationId xmlns:a16="http://schemas.microsoft.com/office/drawing/2014/main" id="{AFC93DE9-D1A3-F53A-6A83-4B4459ED5C5D}"/>
                </a:ext>
              </a:extLst>
            </p:cNvPr>
            <p:cNvSpPr/>
            <p:nvPr/>
          </p:nvSpPr>
          <p:spPr>
            <a:xfrm>
              <a:off x="7237456" y="1460500"/>
              <a:ext cx="798021" cy="79802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92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2E35-02CD-22FA-4FE3-0626101F1873}"/>
              </a:ext>
            </a:extLst>
          </p:cNvPr>
          <p:cNvSpPr>
            <a:spLocks noGrp="1"/>
          </p:cNvSpPr>
          <p:nvPr>
            <p:ph type="title"/>
          </p:nvPr>
        </p:nvSpPr>
        <p:spPr>
          <a:xfrm>
            <a:off x="686839" y="329370"/>
            <a:ext cx="7886700" cy="1325563"/>
          </a:xfrm>
        </p:spPr>
        <p:txBody>
          <a:bodyPr/>
          <a:lstStyle/>
          <a:p>
            <a:r>
              <a:rPr lang="en-IN" dirty="0"/>
              <a:t>Universal Quantum Gates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4EBE4C-94C8-0A3F-D410-91ABAAE76786}"/>
                  </a:ext>
                </a:extLst>
              </p:cNvPr>
              <p:cNvSpPr>
                <a:spLocks noGrp="1"/>
              </p:cNvSpPr>
              <p:nvPr>
                <p:ph idx="1"/>
              </p:nvPr>
            </p:nvSpPr>
            <p:spPr>
              <a:xfrm>
                <a:off x="628649" y="2008187"/>
                <a:ext cx="7886700" cy="4530726"/>
              </a:xfrm>
            </p:spPr>
            <p:txBody>
              <a:bodyPr>
                <a:normAutofit/>
              </a:bodyPr>
              <a:lstStyle/>
              <a:p>
                <a:r>
                  <a:rPr lang="en-IN" b="0" dirty="0">
                    <a:latin typeface="Times New Roman" panose="02020603050405020304" pitchFamily="18" charset="0"/>
                    <a:cs typeface="Times New Roman" panose="02020603050405020304" pitchFamily="18" charset="0"/>
                  </a:rPr>
                  <a:t>To construct a single Qubit Logi</a:t>
                </a:r>
                <a:r>
                  <a:rPr lang="en-IN" dirty="0">
                    <a:latin typeface="Times New Roman" panose="02020603050405020304" pitchFamily="18" charset="0"/>
                    <a:cs typeface="Times New Roman" panose="02020603050405020304" pitchFamily="18" charset="0"/>
                  </a:rPr>
                  <a:t>c Gate</a:t>
                </a:r>
              </a:p>
              <a:p>
                <a14:m>
                  <m:oMath xmlns:m="http://schemas.openxmlformats.org/officeDocument/2006/math">
                    <m:r>
                      <a:rPr lang="en-IN" b="0" i="1" smtClean="0">
                        <a:latin typeface="Cambria Math" panose="02040503050406030204" pitchFamily="18" charset="0"/>
                      </a:rPr>
                      <m:t>𝑈</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func>
                                <m:funcPr>
                                  <m:ctrlPr>
                                    <a:rPr lang="en-IN" b="0" i="1" smtClean="0">
                                      <a:latin typeface="Cambria Math" panose="02040503050406030204" pitchFamily="18" charset="0"/>
                                    </a:rPr>
                                  </m:ctrlPr>
                                </m:funcPr>
                                <m:fName>
                                  <m:r>
                                    <m:rPr>
                                      <m:sty m:val="p"/>
                                      <m:brk m:alnAt="7"/>
                                    </m:rPr>
                                    <a:rPr lang="en-IN" b="0" i="0" smtClean="0">
                                      <a:latin typeface="Cambria Math" panose="02040503050406030204" pitchFamily="18" charset="0"/>
                                    </a:rPr>
                                    <m:t>c</m:t>
                                  </m:r>
                                  <m:r>
                                    <m:rPr>
                                      <m:sty m:val="p"/>
                                    </m:rPr>
                                    <a:rPr lang="en-IN" b="0" i="0" smtClean="0">
                                      <a:latin typeface="Cambria Math" panose="02040503050406030204" pitchFamily="18" charset="0"/>
                                    </a:rPr>
                                    <m:t>os</m:t>
                                  </m:r>
                                </m:fName>
                                <m:e>
                                  <m:f>
                                    <m:fPr>
                                      <m:ctrlPr>
                                        <a:rPr lang="en-IN" b="0" i="1" smtClean="0">
                                          <a:latin typeface="Cambria Math" panose="02040503050406030204" pitchFamily="18" charset="0"/>
                                        </a:rPr>
                                      </m:ctrlPr>
                                    </m:fPr>
                                    <m:num>
                                      <m:r>
                                        <m:rPr>
                                          <m:brk m:alnAt="7"/>
                                        </m:rPr>
                                        <a:rPr lang="en-IN" b="0" i="1" smtClean="0">
                                          <a:latin typeface="Cambria Math" panose="02040503050406030204" pitchFamily="18" charset="0"/>
                                        </a:rPr>
                                        <m:t>𝜃</m:t>
                                      </m:r>
                                    </m:num>
                                    <m:den>
                                      <m:r>
                                        <m:rPr>
                                          <m:brk m:alnAt="7"/>
                                        </m:rPr>
                                        <a:rPr lang="en-IN" b="0" i="1" smtClean="0">
                                          <a:latin typeface="Cambria Math" panose="02040503050406030204" pitchFamily="18" charset="0"/>
                                        </a:rPr>
                                        <m:t>2</m:t>
                                      </m:r>
                                    </m:den>
                                  </m:f>
                                </m:e>
                              </m:func>
                            </m:e>
                            <m:e>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𝑒</m:t>
                                  </m:r>
                                </m:e>
                                <m:sup>
                                  <m:r>
                                    <a:rPr lang="en-IN" b="0" i="1" smtClean="0">
                                      <a:latin typeface="Cambria Math" panose="02040503050406030204" pitchFamily="18" charset="0"/>
                                    </a:rPr>
                                    <m:t>𝑖</m:t>
                                  </m:r>
                                  <m:r>
                                    <a:rPr lang="en-IN" b="0" i="1" smtClean="0">
                                      <a:latin typeface="Cambria Math" panose="02040503050406030204" pitchFamily="18" charset="0"/>
                                    </a:rPr>
                                    <m:t>𝛾</m:t>
                                  </m:r>
                                </m:sup>
                              </m:sSup>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r>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𝑖</m:t>
                                  </m:r>
                                  <m:r>
                                    <a:rPr lang="en-IN" b="0" i="1" smtClean="0">
                                      <a:latin typeface="Cambria Math" panose="02040503050406030204" pitchFamily="18" charset="0"/>
                                    </a:rPr>
                                    <m:t>𝜙</m:t>
                                  </m:r>
                                </m:sup>
                              </m:sSup>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𝛾</m:t>
                                  </m:r>
                                  <m:r>
                                    <a:rPr lang="en-IN" b="0" i="1" smtClean="0">
                                      <a:latin typeface="Cambria Math" panose="02040503050406030204" pitchFamily="18" charset="0"/>
                                    </a:rPr>
                                    <m:t>)</m:t>
                                  </m:r>
                                </m:sup>
                              </m:sSup>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f>
                                    <m:fPr>
                                      <m:ctrlPr>
                                        <a:rPr lang="en-IN" b="0" i="1" smtClean="0">
                                          <a:latin typeface="Cambria Math" panose="02040503050406030204" pitchFamily="18" charset="0"/>
                                        </a:rPr>
                                      </m:ctrlPr>
                                    </m:fPr>
                                    <m:num>
                                      <m:r>
                                        <a:rPr lang="en-IN" b="0" i="1" smtClean="0">
                                          <a:latin typeface="Cambria Math" panose="02040503050406030204" pitchFamily="18" charset="0"/>
                                        </a:rPr>
                                        <m:t>𝜃</m:t>
                                      </m:r>
                                    </m:num>
                                    <m:den>
                                      <m:r>
                                        <a:rPr lang="en-IN" b="0" i="1" smtClean="0">
                                          <a:latin typeface="Cambria Math" panose="02040503050406030204" pitchFamily="18" charset="0"/>
                                        </a:rPr>
                                        <m:t>2</m:t>
                                      </m:r>
                                    </m:den>
                                  </m:f>
                                </m:e>
                              </m:func>
                            </m:e>
                          </m:mr>
                        </m:m>
                      </m:e>
                    </m:d>
                  </m:oMath>
                </a14:m>
                <a:endParaRPr lang="en-US" dirty="0"/>
              </a:p>
              <a:p>
                <a:r>
                  <a:rPr lang="en-US" dirty="0"/>
                  <a:t>Where </a:t>
                </a:r>
                <a14:m>
                  <m:oMath xmlns:m="http://schemas.openxmlformats.org/officeDocument/2006/math">
                    <m:r>
                      <a:rPr lang="en-IN" b="0" i="0" smtClean="0">
                        <a:latin typeface="Cambria Math" panose="02040503050406030204" pitchFamily="18" charset="0"/>
                      </a:rPr>
                      <m:t>0</m:t>
                    </m:r>
                    <m:r>
                      <a:rPr lang="en-IN" b="0" i="1"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m:t>
                    </m:r>
                    <m:r>
                      <a:rPr lang="en-IN" b="0" i="1" smtClean="0">
                        <a:latin typeface="Cambria Math" panose="02040503050406030204" pitchFamily="18" charset="0"/>
                      </a:rPr>
                      <m:t>𝜋</m:t>
                    </m:r>
                    <m:r>
                      <a:rPr lang="en-IN" b="0" i="1" smtClean="0">
                        <a:latin typeface="Cambria Math" panose="02040503050406030204" pitchFamily="18" charset="0"/>
                      </a:rPr>
                      <m:t>;0≤</m:t>
                    </m:r>
                    <m:r>
                      <a:rPr lang="en-IN" b="0" i="1" smtClean="0">
                        <a:latin typeface="Cambria Math" panose="02040503050406030204" pitchFamily="18" charset="0"/>
                      </a:rPr>
                      <m:t>𝜙</m:t>
                    </m:r>
                    <m:r>
                      <a:rPr lang="en-IN" b="0" i="1" smtClean="0">
                        <a:latin typeface="Cambria Math" panose="02040503050406030204" pitchFamily="18" charset="0"/>
                      </a:rPr>
                      <m:t>≤2</m:t>
                    </m:r>
                    <m:r>
                      <a:rPr lang="en-IN" b="0" i="1" smtClean="0">
                        <a:latin typeface="Cambria Math" panose="02040503050406030204" pitchFamily="18" charset="0"/>
                      </a:rPr>
                      <m:t>𝜋</m:t>
                    </m:r>
                    <m:r>
                      <a:rPr lang="en-IN" b="0" i="1" smtClean="0">
                        <a:latin typeface="Cambria Math" panose="02040503050406030204" pitchFamily="18" charset="0"/>
                      </a:rPr>
                      <m:t>;0≤</m:t>
                    </m:r>
                    <m:r>
                      <a:rPr lang="en-IN" b="0" i="1" smtClean="0">
                        <a:latin typeface="Cambria Math" panose="02040503050406030204" pitchFamily="18" charset="0"/>
                      </a:rPr>
                      <m:t>𝛾</m:t>
                    </m:r>
                    <m:r>
                      <a:rPr lang="en-IN" b="0" i="1" smtClean="0">
                        <a:latin typeface="Cambria Math" panose="02040503050406030204" pitchFamily="18" charset="0"/>
                      </a:rPr>
                      <m:t>≤2</m:t>
                    </m:r>
                    <m:r>
                      <a:rPr lang="en-IN" b="0" i="1" smtClean="0">
                        <a:latin typeface="Cambria Math" panose="02040503050406030204" pitchFamily="18" charset="0"/>
                      </a:rPr>
                      <m:t>𝜋</m:t>
                    </m:r>
                  </m:oMath>
                </a14:m>
                <a:r>
                  <a:rPr lang="en-US" dirty="0"/>
                  <a:t> are rotations around x, y and z axis respectively.</a:t>
                </a:r>
              </a:p>
            </p:txBody>
          </p:sp>
        </mc:Choice>
        <mc:Fallback xmlns="">
          <p:sp>
            <p:nvSpPr>
              <p:cNvPr id="3" name="Content Placeholder 2">
                <a:extLst>
                  <a:ext uri="{FF2B5EF4-FFF2-40B4-BE49-F238E27FC236}">
                    <a16:creationId xmlns:a16="http://schemas.microsoft.com/office/drawing/2014/main" id="{DA4EBE4C-94C8-0A3F-D410-91ABAAE76786}"/>
                  </a:ext>
                </a:extLst>
              </p:cNvPr>
              <p:cNvSpPr>
                <a:spLocks noGrp="1" noRot="1" noChangeAspect="1" noMove="1" noResize="1" noEditPoints="1" noAdjustHandles="1" noChangeArrowheads="1" noChangeShapeType="1" noTextEdit="1"/>
              </p:cNvSpPr>
              <p:nvPr>
                <p:ph idx="1"/>
              </p:nvPr>
            </p:nvSpPr>
            <p:spPr>
              <a:xfrm>
                <a:off x="628649" y="2008187"/>
                <a:ext cx="7886700" cy="4530726"/>
              </a:xfrm>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6FEA47-02D1-C769-263D-EAA16FA9DB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3D0C9210-CE91-1315-65A8-24A37DC5016F}"/>
              </a:ext>
            </a:extLst>
          </p:cNvPr>
          <p:cNvSpPr>
            <a:spLocks noGrp="1"/>
          </p:cNvSpPr>
          <p:nvPr>
            <p:ph type="sldNum" sz="quarter" idx="12"/>
          </p:nvPr>
        </p:nvSpPr>
        <p:spPr/>
        <p:txBody>
          <a:bodyPr/>
          <a:lstStyle/>
          <a:p>
            <a:fld id="{9EFCAA85-8796-4B17-9CA3-4CB18724EF60}" type="slidenum">
              <a:rPr lang="en-US" smtClean="0"/>
              <a:t>71</a:t>
            </a:fld>
            <a:endParaRPr lang="en-US"/>
          </a:p>
        </p:txBody>
      </p:sp>
    </p:spTree>
    <p:extLst>
      <p:ext uri="{BB962C8B-B14F-4D97-AF65-F5344CB8AC3E}">
        <p14:creationId xmlns:p14="http://schemas.microsoft.com/office/powerpoint/2010/main" val="592050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54CC-AAD1-ED0F-E58B-C6D1BAE45A23}"/>
              </a:ext>
            </a:extLst>
          </p:cNvPr>
          <p:cNvSpPr>
            <a:spLocks noGrp="1"/>
          </p:cNvSpPr>
          <p:nvPr>
            <p:ph type="title"/>
          </p:nvPr>
        </p:nvSpPr>
        <p:spPr/>
        <p:txBody>
          <a:bodyPr/>
          <a:lstStyle/>
          <a:p>
            <a:r>
              <a:rPr lang="en-IN" dirty="0"/>
              <a:t>Multiple-Qubit Systems</a:t>
            </a:r>
            <a:endParaRPr lang="en-US" dirty="0"/>
          </a:p>
        </p:txBody>
      </p:sp>
      <p:sp>
        <p:nvSpPr>
          <p:cNvPr id="3" name="Text Placeholder 2">
            <a:extLst>
              <a:ext uri="{FF2B5EF4-FFF2-40B4-BE49-F238E27FC236}">
                <a16:creationId xmlns:a16="http://schemas.microsoft.com/office/drawing/2014/main" id="{D2271BE3-BB24-9040-1843-7EAC7A4CF662}"/>
              </a:ext>
            </a:extLst>
          </p:cNvPr>
          <p:cNvSpPr>
            <a:spLocks noGrp="1"/>
          </p:cNvSpPr>
          <p:nvPr>
            <p:ph type="body" idx="1"/>
          </p:nvPr>
        </p:nvSpPr>
        <p:spPr/>
        <p:txBody>
          <a:bodyPr/>
          <a:lstStyle/>
          <a:p>
            <a:r>
              <a:rPr lang="en-IN" dirty="0"/>
              <a:t>What if more than one Quantum Systems are combined?</a:t>
            </a:r>
            <a:endParaRPr lang="en-US" dirty="0"/>
          </a:p>
        </p:txBody>
      </p:sp>
      <p:sp>
        <p:nvSpPr>
          <p:cNvPr id="4" name="Date Placeholder 3">
            <a:extLst>
              <a:ext uri="{FF2B5EF4-FFF2-40B4-BE49-F238E27FC236}">
                <a16:creationId xmlns:a16="http://schemas.microsoft.com/office/drawing/2014/main" id="{92A0DA15-9CDF-1F7D-F224-742442A0D6B3}"/>
              </a:ext>
            </a:extLst>
          </p:cNvPr>
          <p:cNvSpPr>
            <a:spLocks noGrp="1"/>
          </p:cNvSpPr>
          <p:nvPr>
            <p:ph type="dt" sz="half" idx="10"/>
          </p:nvPr>
        </p:nvSpPr>
        <p:spPr/>
        <p:txBody>
          <a:bodyPr/>
          <a:lstStyle/>
          <a:p>
            <a:fld id="{C043A2E4-E413-42F4-B6D3-CFEB1D9887B1}" type="datetime1">
              <a:rPr lang="en-US" smtClean="0"/>
              <a:t>3/8/2024</a:t>
            </a:fld>
            <a:endParaRPr lang="en-US"/>
          </a:p>
        </p:txBody>
      </p:sp>
      <p:sp>
        <p:nvSpPr>
          <p:cNvPr id="5" name="Slide Number Placeholder 4">
            <a:extLst>
              <a:ext uri="{FF2B5EF4-FFF2-40B4-BE49-F238E27FC236}">
                <a16:creationId xmlns:a16="http://schemas.microsoft.com/office/drawing/2014/main" id="{D69678E8-116A-05F1-1E16-7FCE4E5F6DE4}"/>
              </a:ext>
            </a:extLst>
          </p:cNvPr>
          <p:cNvSpPr>
            <a:spLocks noGrp="1"/>
          </p:cNvSpPr>
          <p:nvPr>
            <p:ph type="sldNum" sz="quarter" idx="12"/>
          </p:nvPr>
        </p:nvSpPr>
        <p:spPr/>
        <p:txBody>
          <a:bodyPr/>
          <a:lstStyle/>
          <a:p>
            <a:fld id="{9EFCAA85-8796-4B17-9CA3-4CB18724EF60}" type="slidenum">
              <a:rPr lang="en-US" smtClean="0"/>
              <a:t>72</a:t>
            </a:fld>
            <a:endParaRPr lang="en-US"/>
          </a:p>
        </p:txBody>
      </p:sp>
    </p:spTree>
    <p:extLst>
      <p:ext uri="{BB962C8B-B14F-4D97-AF65-F5344CB8AC3E}">
        <p14:creationId xmlns:p14="http://schemas.microsoft.com/office/powerpoint/2010/main" val="3724688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6884-3ACC-A8D6-3929-8C4B3E0FA643}"/>
              </a:ext>
            </a:extLst>
          </p:cNvPr>
          <p:cNvSpPr>
            <a:spLocks noGrp="1"/>
          </p:cNvSpPr>
          <p:nvPr>
            <p:ph type="title"/>
          </p:nvPr>
        </p:nvSpPr>
        <p:spPr/>
        <p:txBody>
          <a:bodyPr/>
          <a:lstStyle/>
          <a:p>
            <a:r>
              <a:rPr lang="en-IN" dirty="0"/>
              <a:t>Multiple Quantum Systems</a:t>
            </a:r>
            <a:endParaRPr lang="en-US" dirty="0"/>
          </a:p>
        </p:txBody>
      </p:sp>
      <p:sp>
        <p:nvSpPr>
          <p:cNvPr id="4" name="Date Placeholder 3">
            <a:extLst>
              <a:ext uri="{FF2B5EF4-FFF2-40B4-BE49-F238E27FC236}">
                <a16:creationId xmlns:a16="http://schemas.microsoft.com/office/drawing/2014/main" id="{74AE0E91-3CEA-BE05-0436-A6BE37A4D37A}"/>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2C2BABE3-6AB6-0DF3-AEF2-6CCB2731346C}"/>
              </a:ext>
            </a:extLst>
          </p:cNvPr>
          <p:cNvSpPr>
            <a:spLocks noGrp="1"/>
          </p:cNvSpPr>
          <p:nvPr>
            <p:ph type="sldNum" sz="quarter" idx="12"/>
          </p:nvPr>
        </p:nvSpPr>
        <p:spPr/>
        <p:txBody>
          <a:bodyPr/>
          <a:lstStyle/>
          <a:p>
            <a:fld id="{9EFCAA85-8796-4B17-9CA3-4CB18724EF60}" type="slidenum">
              <a:rPr lang="en-US" smtClean="0"/>
              <a:t>73</a:t>
            </a:fld>
            <a:endParaRPr lang="en-US"/>
          </a:p>
        </p:txBody>
      </p:sp>
      <p:sp>
        <p:nvSpPr>
          <p:cNvPr id="6" name="Content Placeholder 2">
            <a:extLst>
              <a:ext uri="{FF2B5EF4-FFF2-40B4-BE49-F238E27FC236}">
                <a16:creationId xmlns:a16="http://schemas.microsoft.com/office/drawing/2014/main" id="{4D6EB14B-C675-41E1-3E9F-12FA4EBE4290}"/>
              </a:ext>
            </a:extLst>
          </p:cNvPr>
          <p:cNvSpPr>
            <a:spLocks noGrp="1"/>
          </p:cNvSpPr>
          <p:nvPr>
            <p:ph idx="1"/>
          </p:nvPr>
        </p:nvSpPr>
        <p:spPr>
          <a:xfrm>
            <a:off x="628650" y="1825625"/>
            <a:ext cx="3943350" cy="4530726"/>
          </a:xfrm>
        </p:spPr>
        <p:txBody>
          <a:bodyPr>
            <a:normAutofit fontScale="92500" lnSpcReduction="10000"/>
          </a:bodyPr>
          <a:lstStyle/>
          <a:p>
            <a:r>
              <a:rPr lang="en-IN" sz="2400" dirty="0">
                <a:latin typeface="Times New Roman" panose="02020603050405020304" pitchFamily="18" charset="0"/>
                <a:cs typeface="Times New Roman" panose="02020603050405020304" pitchFamily="18" charset="0"/>
              </a:rPr>
              <a:t>In Classical Physics the possible states of a system on n objects, whose individual states are described by a two- dimensional vector space, can be described by a vector space of 2n dimensions.</a:t>
            </a:r>
          </a:p>
          <a:p>
            <a:r>
              <a:rPr lang="en-IN" sz="2400" dirty="0">
                <a:latin typeface="Times New Roman" panose="02020603050405020304" pitchFamily="18" charset="0"/>
                <a:cs typeface="Times New Roman" panose="02020603050405020304" pitchFamily="18" charset="0"/>
              </a:rPr>
              <a:t>Example: Say to describe State of a classical system of n particles we require to know position and momentum of each particle, thus 2n dimensions. Thus the size of the space grows linearly with the number of objects.</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FC71C5C-C9F2-A007-CB91-5770E60F3B12}"/>
                  </a:ext>
                </a:extLst>
              </p:cNvPr>
              <p:cNvSpPr txBox="1">
                <a:spLocks/>
              </p:cNvSpPr>
              <p:nvPr/>
            </p:nvSpPr>
            <p:spPr>
              <a:xfrm>
                <a:off x="4572000" y="1825625"/>
                <a:ext cx="4389121" cy="4530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latin typeface="Times New Roman" panose="02020603050405020304" pitchFamily="18" charset="0"/>
                    <a:cs typeface="Times New Roman" panose="02020603050405020304" pitchFamily="18" charset="0"/>
                  </a:rPr>
                  <a:t>In Quantum Mechanics, the combined state space of n quantum systems, each with states modelled by a two- dimensional vector space results in a vector space of </a:t>
                </a:r>
                <a14:m>
                  <m:oMath xmlns:m="http://schemas.openxmlformats.org/officeDocument/2006/math">
                    <m:sSup>
                      <m:sSupPr>
                        <m:ctrlPr>
                          <a:rPr lang="en-US" sz="2200" b="0" i="1" smtClean="0">
                            <a:latin typeface="Cambria Math" panose="02040503050406030204" pitchFamily="18" charset="0"/>
                            <a:cs typeface="Times New Roman" panose="02020603050405020304" pitchFamily="18" charset="0"/>
                          </a:rPr>
                        </m:ctrlPr>
                      </m:sSupPr>
                      <m:e>
                        <m:r>
                          <a:rPr lang="en-US" sz="2200" b="0" i="1" smtClean="0">
                            <a:latin typeface="Cambria Math" panose="02040503050406030204" pitchFamily="18" charset="0"/>
                            <a:cs typeface="Times New Roman" panose="02020603050405020304" pitchFamily="18" charset="0"/>
                          </a:rPr>
                          <m:t>2</m:t>
                        </m:r>
                      </m:e>
                      <m:sup>
                        <m:r>
                          <a:rPr lang="en-US" sz="2200" b="0" i="1" smtClean="0">
                            <a:latin typeface="Cambria Math" panose="02040503050406030204" pitchFamily="18" charset="0"/>
                            <a:cs typeface="Times New Roman" panose="02020603050405020304" pitchFamily="18" charset="0"/>
                          </a:rPr>
                          <m:t>𝑛</m:t>
                        </m:r>
                      </m:sup>
                    </m:sSup>
                  </m:oMath>
                </a14:m>
                <a:r>
                  <a:rPr lang="en-IN" sz="2200" dirty="0">
                    <a:latin typeface="Times New Roman" panose="02020603050405020304" pitchFamily="18" charset="0"/>
                    <a:cs typeface="Times New Roman" panose="02020603050405020304" pitchFamily="18" charset="0"/>
                  </a:rPr>
                  <a:t> dimensions. (combined using Tensor product)</a:t>
                </a:r>
              </a:p>
              <a:p>
                <a:r>
                  <a:rPr lang="en-IN" sz="2200" dirty="0">
                    <a:latin typeface="Times New Roman" panose="02020603050405020304" pitchFamily="18" charset="0"/>
                    <a:cs typeface="Times New Roman" panose="02020603050405020304" pitchFamily="18" charset="0"/>
                  </a:rPr>
                  <a:t>For Example, Say to describe n quantum systems we are required to know the complex coefficient of each of the possible combination the quantum system could be in. Thus the size of the space grows exponentially with the number of objects.</a:t>
                </a:r>
                <a:endParaRPr lang="en-US" sz="2200" dirty="0">
                  <a:latin typeface="Times New Roman" panose="02020603050405020304" pitchFamily="18" charset="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6FC71C5C-C9F2-A007-CB91-5770E60F3B12}"/>
                  </a:ext>
                </a:extLst>
              </p:cNvPr>
              <p:cNvSpPr txBox="1">
                <a:spLocks noRot="1" noChangeAspect="1" noMove="1" noResize="1" noEditPoints="1" noAdjustHandles="1" noChangeArrowheads="1" noChangeShapeType="1" noTextEdit="1"/>
              </p:cNvSpPr>
              <p:nvPr/>
            </p:nvSpPr>
            <p:spPr>
              <a:xfrm>
                <a:off x="4572000" y="1825625"/>
                <a:ext cx="4389121" cy="4530726"/>
              </a:xfrm>
              <a:prstGeom prst="rect">
                <a:avLst/>
              </a:prstGeom>
              <a:blipFill>
                <a:blip r:embed="rId2"/>
                <a:stretch>
                  <a:fillRect l="-1528" t="-1478" r="-2778" b="-7527"/>
                </a:stretch>
              </a:blipFill>
            </p:spPr>
            <p:txBody>
              <a:bodyPr/>
              <a:lstStyle/>
              <a:p>
                <a:r>
                  <a:rPr lang="en-US">
                    <a:noFill/>
                  </a:rPr>
                  <a:t> </a:t>
                </a:r>
              </a:p>
            </p:txBody>
          </p:sp>
        </mc:Fallback>
      </mc:AlternateContent>
    </p:spTree>
    <p:extLst>
      <p:ext uri="{BB962C8B-B14F-4D97-AF65-F5344CB8AC3E}">
        <p14:creationId xmlns:p14="http://schemas.microsoft.com/office/powerpoint/2010/main" val="4005459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95BB-67D2-1A47-8416-BAE14680B05E}"/>
              </a:ext>
            </a:extLst>
          </p:cNvPr>
          <p:cNvSpPr>
            <a:spLocks noGrp="1"/>
          </p:cNvSpPr>
          <p:nvPr>
            <p:ph type="title"/>
          </p:nvPr>
        </p:nvSpPr>
        <p:spPr/>
        <p:txBody>
          <a:bodyPr/>
          <a:lstStyle/>
          <a:p>
            <a:r>
              <a:rPr lang="en-US" dirty="0"/>
              <a:t>Tensor Product of Vector Spaces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0D3D1A-29F0-A081-1EB1-18810D35860D}"/>
                  </a:ext>
                </a:extLst>
              </p:cNvPr>
              <p:cNvSpPr>
                <a:spLocks noGrp="1"/>
              </p:cNvSpPr>
              <p:nvPr>
                <p:ph idx="1"/>
              </p:nvPr>
            </p:nvSpPr>
            <p:spPr/>
            <p:txBody>
              <a:bodyPr/>
              <a:lstStyle/>
              <a:p>
                <a:r>
                  <a:rPr lang="en-US" dirty="0"/>
                  <a:t>Tensor product </a:t>
                </a:r>
                <a14:m>
                  <m:oMath xmlns:m="http://schemas.openxmlformats.org/officeDocument/2006/math">
                    <m:r>
                      <m:rPr>
                        <m:sty m:val="p"/>
                      </m:rPr>
                      <a:rPr lang="en-US" b="0" i="0" smtClean="0">
                        <a:latin typeface="Cambria Math" panose="02040503050406030204" pitchFamily="18" charset="0"/>
                      </a:rPr>
                      <m:t>V</m:t>
                    </m:r>
                    <m:r>
                      <a:rPr lang="en-US" i="1" smtClean="0">
                        <a:latin typeface="Cambria Math" panose="02040503050406030204" pitchFamily="18" charset="0"/>
                      </a:rPr>
                      <m:t>⊗</m:t>
                    </m:r>
                    <m:r>
                      <a:rPr lang="en-US" b="0" i="1" smtClean="0">
                        <a:latin typeface="Cambria Math" panose="02040503050406030204" pitchFamily="18" charset="0"/>
                      </a:rPr>
                      <m:t>𝑊</m:t>
                    </m:r>
                  </m:oMath>
                </a14:m>
                <a:r>
                  <a:rPr lang="en-US" dirty="0"/>
                  <a:t> of two vector spaces with bases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respectively is a nm dimensional vector space with a basis consisting of nm elements of the form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m:t>
                    </m:r>
                  </m:oMath>
                </a14:m>
                <a:r>
                  <a:rPr lang="en-US" dirty="0"/>
                  <a:t> is the tensor product.</a:t>
                </a:r>
              </a:p>
              <a:p>
                <a:r>
                  <a:rPr lang="en-US" dirty="0"/>
                  <a:t>This is used to represent a multi qubit Quantum System. Tensor product of a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𝑛</m:t>
                    </m:r>
                  </m:oMath>
                </a14:m>
                <a:r>
                  <a:rPr lang="en-US" dirty="0"/>
                  <a:t> matrix with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oMath>
                </a14:m>
                <a:r>
                  <a:rPr lang="en-US" dirty="0"/>
                  <a:t> matrix is a </a:t>
                </a:r>
                <a14:m>
                  <m:oMath xmlns:m="http://schemas.openxmlformats.org/officeDocument/2006/math">
                    <m:r>
                      <a:rPr lang="en-IN" b="0" i="1" smtClean="0">
                        <a:latin typeface="Cambria Math" panose="02040503050406030204" pitchFamily="18" charset="0"/>
                      </a:rPr>
                      <m:t>𝑚𝑝</m:t>
                    </m:r>
                    <m:r>
                      <a:rPr lang="en-IN" b="0" i="1" smtClean="0">
                        <a:latin typeface="Cambria Math" panose="02040503050406030204" pitchFamily="18" charset="0"/>
                      </a:rPr>
                      <m:t>×</m:t>
                    </m:r>
                    <m:r>
                      <a:rPr lang="en-IN" b="0" i="1" smtClean="0">
                        <a:latin typeface="Cambria Math" panose="02040503050406030204" pitchFamily="18" charset="0"/>
                      </a:rPr>
                      <m:t>𝑛𝑞</m:t>
                    </m:r>
                  </m:oMath>
                </a14:m>
                <a:r>
                  <a:rPr lang="en-US" dirty="0"/>
                  <a:t> matrix.</a:t>
                </a:r>
              </a:p>
            </p:txBody>
          </p:sp>
        </mc:Choice>
        <mc:Fallback xmlns="">
          <p:sp>
            <p:nvSpPr>
              <p:cNvPr id="3" name="Content Placeholder 2">
                <a:extLst>
                  <a:ext uri="{FF2B5EF4-FFF2-40B4-BE49-F238E27FC236}">
                    <a16:creationId xmlns:a16="http://schemas.microsoft.com/office/drawing/2014/main" id="{C90D3D1A-29F0-A081-1EB1-18810D35860D}"/>
                  </a:ext>
                </a:extLst>
              </p:cNvPr>
              <p:cNvSpPr>
                <a:spLocks noGrp="1" noRot="1" noChangeAspect="1" noMove="1" noResize="1" noEditPoints="1" noAdjustHandles="1" noChangeArrowheads="1" noChangeShapeType="1" noTextEdit="1"/>
              </p:cNvSpPr>
              <p:nvPr>
                <p:ph idx="1"/>
              </p:nvPr>
            </p:nvSpPr>
            <p:spPr>
              <a:blipFill>
                <a:blip r:embed="rId2"/>
                <a:stretch>
                  <a:fillRect l="-1314" t="-2151"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E8D21AC-1200-DB82-4A94-FBB3FD8098D5}"/>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0C03B22-B65D-BBE9-513F-BA2229B26DDC}"/>
              </a:ext>
            </a:extLst>
          </p:cNvPr>
          <p:cNvSpPr>
            <a:spLocks noGrp="1"/>
          </p:cNvSpPr>
          <p:nvPr>
            <p:ph type="sldNum" sz="quarter" idx="12"/>
          </p:nvPr>
        </p:nvSpPr>
        <p:spPr/>
        <p:txBody>
          <a:bodyPr/>
          <a:lstStyle/>
          <a:p>
            <a:fld id="{9EFCAA85-8796-4B17-9CA3-4CB18724EF60}" type="slidenum">
              <a:rPr lang="en-US" smtClean="0"/>
              <a:t>74</a:t>
            </a:fld>
            <a:endParaRPr lang="en-US"/>
          </a:p>
        </p:txBody>
      </p:sp>
    </p:spTree>
    <p:extLst>
      <p:ext uri="{BB962C8B-B14F-4D97-AF65-F5344CB8AC3E}">
        <p14:creationId xmlns:p14="http://schemas.microsoft.com/office/powerpoint/2010/main" val="3555449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137F2-403A-F7E6-2E2D-68421A8C8912}"/>
              </a:ext>
            </a:extLst>
          </p:cNvPr>
          <p:cNvSpPr>
            <a:spLocks noGrp="1"/>
          </p:cNvSpPr>
          <p:nvPr>
            <p:ph type="title"/>
          </p:nvPr>
        </p:nvSpPr>
        <p:spPr/>
        <p:txBody>
          <a:bodyPr/>
          <a:lstStyle/>
          <a:p>
            <a:r>
              <a:rPr lang="en-IN" dirty="0"/>
              <a:t>Examples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C7A256-A4A2-8D55-4D44-026CD5264226}"/>
                  </a:ext>
                </a:extLst>
              </p:cNvPr>
              <p:cNvSpPr>
                <a:spLocks noGrp="1"/>
              </p:cNvSpPr>
              <p:nvPr>
                <p:ph idx="1"/>
              </p:nvPr>
            </p:nvSpPr>
            <p:spPr/>
            <p:txBody>
              <a:bodyPr>
                <a:normAutofit fontScale="70000" lnSpcReduction="20000"/>
              </a:bodyPr>
              <a:lstStyle/>
              <a:p>
                <a:r>
                  <a:rPr lang="en-IN" dirty="0"/>
                  <a:t>Say for a two-qubit system with basis states, </a:t>
                </a:r>
                <a14:m>
                  <m:oMath xmlns:m="http://schemas.openxmlformats.org/officeDocument/2006/math">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e>
                    </m:d>
                    <m:r>
                      <a:rPr lang="en-IN" b="0" i="1" smtClean="0">
                        <a:latin typeface="Cambria Math" panose="02040503050406030204" pitchFamily="18" charset="0"/>
                      </a:rPr>
                      <m:t>,</m:t>
                    </m:r>
                    <m:r>
                      <a:rPr lang="en-IN">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0</m:t>
                        </m:r>
                      </m:e>
                    </m:d>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m:t>
                        </m:r>
                      </m:e>
                    </m:d>
                    <m:r>
                      <a:rPr lang="en-IN" i="1">
                        <a:latin typeface="Cambria Math" panose="02040503050406030204" pitchFamily="18" charset="0"/>
                      </a:rPr>
                      <m:t>}</m:t>
                    </m:r>
                  </m:oMath>
                </a14:m>
                <a:r>
                  <a:rPr lang="en-US" dirty="0"/>
                  <a:t>. The four basis states of the two-qubit system using tensor product (Kronecker product).</a:t>
                </a:r>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0</m:t>
                        </m:r>
                        <m:r>
                          <a:rPr lang="en-IN" i="1">
                            <a:latin typeface="Cambria Math" panose="02040503050406030204" pitchFamily="18" charset="0"/>
                          </a:rPr>
                          <m:t>0</m:t>
                        </m:r>
                      </m:e>
                    </m:d>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oMath>
                </a14:m>
                <a:endParaRPr lang="en-IN" b="0" dirty="0"/>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01</m:t>
                        </m:r>
                      </m:e>
                    </m:d>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oMath>
                </a14:m>
                <a:endParaRPr lang="en-US" dirty="0"/>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1</m:t>
                                  </m:r>
                                </m:e>
                                <m:e>
                                  <m:r>
                                    <a:rPr lang="en-IN" b="0" i="1" smtClean="0">
                                      <a:latin typeface="Cambria Math" panose="02040503050406030204" pitchFamily="18" charset="0"/>
                                    </a:rPr>
                                    <m:t>0</m:t>
                                  </m:r>
                                </m:e>
                              </m:eqArr>
                            </m:e>
                          </m:mr>
                        </m:m>
                      </m:e>
                    </m:d>
                  </m:oMath>
                </a14:m>
                <a:endParaRPr lang="en-US" dirty="0"/>
              </a:p>
            </p:txBody>
          </p:sp>
        </mc:Choice>
        <mc:Fallback xmlns="">
          <p:sp>
            <p:nvSpPr>
              <p:cNvPr id="3" name="Content Placeholder 2">
                <a:extLst>
                  <a:ext uri="{FF2B5EF4-FFF2-40B4-BE49-F238E27FC236}">
                    <a16:creationId xmlns:a16="http://schemas.microsoft.com/office/drawing/2014/main" id="{EDC7A256-A4A2-8D55-4D44-026CD5264226}"/>
                  </a:ext>
                </a:extLst>
              </p:cNvPr>
              <p:cNvSpPr>
                <a:spLocks noGrp="1" noRot="1" noChangeAspect="1" noMove="1" noResize="1" noEditPoints="1" noAdjustHandles="1" noChangeArrowheads="1" noChangeShapeType="1" noTextEdit="1"/>
              </p:cNvSpPr>
              <p:nvPr>
                <p:ph idx="1"/>
              </p:nvPr>
            </p:nvSpPr>
            <p:spPr>
              <a:blipFill>
                <a:blip r:embed="rId2"/>
                <a:stretch>
                  <a:fillRect l="-696" t="-24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DECAD0-9181-9558-E614-17E7D1FF4DDC}"/>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8EEA6C2D-7706-7006-6FD8-034CBB9ACF99}"/>
              </a:ext>
            </a:extLst>
          </p:cNvPr>
          <p:cNvSpPr>
            <a:spLocks noGrp="1"/>
          </p:cNvSpPr>
          <p:nvPr>
            <p:ph type="sldNum" sz="quarter" idx="12"/>
          </p:nvPr>
        </p:nvSpPr>
        <p:spPr/>
        <p:txBody>
          <a:bodyPr/>
          <a:lstStyle/>
          <a:p>
            <a:fld id="{9EFCAA85-8796-4B17-9CA3-4CB18724EF60}" type="slidenum">
              <a:rPr lang="en-US" smtClean="0"/>
              <a:t>75</a:t>
            </a:fld>
            <a:endParaRPr lang="en-US"/>
          </a:p>
        </p:txBody>
      </p:sp>
    </p:spTree>
    <p:extLst>
      <p:ext uri="{BB962C8B-B14F-4D97-AF65-F5344CB8AC3E}">
        <p14:creationId xmlns:p14="http://schemas.microsoft.com/office/powerpoint/2010/main" val="379225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93B8-279A-946A-1515-09920FAF58E0}"/>
              </a:ext>
            </a:extLst>
          </p:cNvPr>
          <p:cNvSpPr>
            <a:spLocks noGrp="1"/>
          </p:cNvSpPr>
          <p:nvPr>
            <p:ph type="title"/>
          </p:nvPr>
        </p:nvSpPr>
        <p:spPr/>
        <p:txBody>
          <a:bodyPr/>
          <a:lstStyle/>
          <a:p>
            <a:r>
              <a:rPr lang="en-IN" dirty="0"/>
              <a:t>Examples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14DB7F-E5CB-BF7D-5BD5-CA72B8D6B0F1}"/>
                  </a:ext>
                </a:extLst>
              </p:cNvPr>
              <p:cNvSpPr>
                <a:spLocks noGrp="1"/>
              </p:cNvSpPr>
              <p:nvPr>
                <p:ph idx="1"/>
              </p:nvPr>
            </p:nvSpPr>
            <p:spPr>
              <a:xfrm>
                <a:off x="628649" y="1341120"/>
                <a:ext cx="8280219" cy="4902926"/>
              </a:xfrm>
            </p:spPr>
            <p:txBody>
              <a:bodyPr>
                <a:normAutofit fontScale="62500" lnSpcReduction="20000"/>
              </a:bodyPr>
              <a:lstStyle/>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1</m:t>
                        </m:r>
                        <m:r>
                          <a:rPr lang="en-IN" b="0" i="1" smtClean="0">
                            <a:latin typeface="Cambria Math" panose="02040503050406030204" pitchFamily="18" charset="0"/>
                          </a:rPr>
                          <m:t>1</m:t>
                        </m:r>
                      </m:e>
                    </m:d>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1</m:t>
                                  </m:r>
                                </m:e>
                              </m:eqArr>
                            </m:e>
                          </m:mr>
                        </m:m>
                      </m:e>
                    </m:d>
                  </m:oMath>
                </a14:m>
                <a:endParaRPr lang="en-US" dirty="0"/>
              </a:p>
              <a:p>
                <a:r>
                  <a:rPr lang="en-US" dirty="0"/>
                  <a:t>Thus, the basis state of a two quit Quantum System will be as shown above.</a:t>
                </a:r>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00</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00</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01</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10</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11</m:t>
                        </m:r>
                      </m:sub>
                    </m:sSub>
                    <m:r>
                      <a:rPr lang="en-IN" b="0" i="1" smtClean="0">
                        <a:latin typeface="Cambria Math" panose="02040503050406030204" pitchFamily="18" charset="0"/>
                      </a:rPr>
                      <m:t>|11⟩</m:t>
                    </m:r>
                  </m:oMath>
                </a14:m>
                <a:endParaRPr lang="en-US" dirty="0"/>
              </a:p>
              <a:p>
                <a:r>
                  <a:rPr lang="en-US" dirty="0"/>
                  <a:t>Thus, it requires 2</a:t>
                </a:r>
                <a:r>
                  <a:rPr lang="en-US" baseline="30000" dirty="0"/>
                  <a:t>2</a:t>
                </a:r>
                <a:r>
                  <a:rPr lang="en-US" dirty="0"/>
                  <a:t> amplitudes to uniquely determine the state.</a:t>
                </a:r>
              </a:p>
              <a:p>
                <a:r>
                  <a:rPr lang="en-US" dirty="0"/>
                  <a:t>Similarly, for a 3 qubit quantum system:</a:t>
                </a:r>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0" smtClean="0">
                            <a:latin typeface="Cambria Math" panose="02040503050406030204" pitchFamily="18" charset="0"/>
                          </a:rPr>
                          <m:t>0</m:t>
                        </m:r>
                      </m:e>
                    </m:d>
                    <m:r>
                      <a:rPr lang="en-US"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1</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b="0" i="1" smtClean="0">
                                  <a:latin typeface="Cambria Math" panose="02040503050406030204" pitchFamily="18" charset="0"/>
                                </a:rPr>
                                <m:t>1</m:t>
                              </m:r>
                            </m:e>
                          </m:mr>
                          <m:mr>
                            <m:e>
                              <m:r>
                                <a:rPr lang="en-IN" b="0" i="1" smtClean="0">
                                  <a:latin typeface="Cambria Math" panose="02040503050406030204" pitchFamily="18" charset="0"/>
                                </a:rPr>
                                <m:t>0</m:t>
                              </m:r>
                            </m:e>
                          </m:mr>
                        </m:m>
                      </m:e>
                    </m:d>
                    <m:r>
                      <a:rPr lang="en-US" i="1">
                        <a:latin typeface="Cambria Math" panose="02040503050406030204" pitchFamily="18" charset="0"/>
                      </a:rPr>
                      <m:t>⊗</m:t>
                    </m:r>
                    <m:d>
                      <m:dPr>
                        <m:begChr m:val="["/>
                        <m:endChr m:val="]"/>
                        <m:ctrlPr>
                          <a:rPr lang="en-IN" i="1">
                            <a:latin typeface="Cambria Math" panose="02040503050406030204" pitchFamily="18" charset="0"/>
                          </a:rPr>
                        </m:ctrlPr>
                      </m:dPr>
                      <m:e>
                        <m:m>
                          <m:mPr>
                            <m:mcs>
                              <m:mc>
                                <m:mcPr>
                                  <m:count m:val="1"/>
                                  <m:mcJc m:val="center"/>
                                </m:mcPr>
                              </m:mc>
                            </m:mcs>
                            <m:ctrlPr>
                              <a:rPr lang="en-IN" i="1">
                                <a:latin typeface="Cambria Math" panose="02040503050406030204" pitchFamily="18" charset="0"/>
                              </a:rPr>
                            </m:ctrlPr>
                          </m:mPr>
                          <m:mr>
                            <m:e>
                              <m:r>
                                <m:rPr>
                                  <m:brk m:alnAt="7"/>
                                </m:rPr>
                                <a:rPr lang="en-IN" i="1">
                                  <a:latin typeface="Cambria Math" panose="02040503050406030204" pitchFamily="18" charset="0"/>
                                </a:rPr>
                                <m:t>1</m:t>
                              </m:r>
                            </m:e>
                          </m:mr>
                          <m:mr>
                            <m:e>
                              <m:r>
                                <a:rPr lang="en-IN" i="1">
                                  <a:latin typeface="Cambria Math" panose="02040503050406030204" pitchFamily="18" charset="0"/>
                                </a:rPr>
                                <m:t>0</m:t>
                              </m:r>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0</m:t>
                              </m:r>
                            </m:e>
                          </m:mr>
                          <m:mr>
                            <m:e>
                              <m:r>
                                <a:rPr lang="en-IN" b="0" i="1" smtClean="0">
                                  <a:latin typeface="Cambria Math" panose="02040503050406030204" pitchFamily="18" charset="0"/>
                                </a:rPr>
                                <m:t>0</m:t>
                              </m:r>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1</m:t>
                                  </m:r>
                                </m:e>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eqArr>
                            </m:e>
                          </m:mr>
                        </m:m>
                      </m:e>
                    </m:d>
                  </m:oMath>
                </a14:m>
                <a:endParaRPr lang="en-IN" b="0" dirty="0"/>
              </a:p>
              <a:p>
                <a:r>
                  <a:rPr lang="en-US" dirty="0"/>
                  <a:t>Hence, we can clearly conclude that a n qubit quantum system will require 2</a:t>
                </a:r>
                <a:r>
                  <a:rPr lang="en-US" baseline="30000" dirty="0"/>
                  <a:t>n</a:t>
                </a:r>
                <a:r>
                  <a:rPr lang="en-US" dirty="0"/>
                  <a:t> amplitudes i.e. 2</a:t>
                </a:r>
                <a:r>
                  <a:rPr lang="en-US" baseline="30000" dirty="0"/>
                  <a:t>n</a:t>
                </a:r>
                <a:r>
                  <a:rPr lang="en-US" dirty="0"/>
                  <a:t> dimensional complex vector space. </a:t>
                </a:r>
              </a:p>
            </p:txBody>
          </p:sp>
        </mc:Choice>
        <mc:Fallback xmlns="">
          <p:sp>
            <p:nvSpPr>
              <p:cNvPr id="3" name="Content Placeholder 2">
                <a:extLst>
                  <a:ext uri="{FF2B5EF4-FFF2-40B4-BE49-F238E27FC236}">
                    <a16:creationId xmlns:a16="http://schemas.microsoft.com/office/drawing/2014/main" id="{C114DB7F-E5CB-BF7D-5BD5-CA72B8D6B0F1}"/>
                  </a:ext>
                </a:extLst>
              </p:cNvPr>
              <p:cNvSpPr>
                <a:spLocks noGrp="1" noRot="1" noChangeAspect="1" noMove="1" noResize="1" noEditPoints="1" noAdjustHandles="1" noChangeArrowheads="1" noChangeShapeType="1" noTextEdit="1"/>
              </p:cNvSpPr>
              <p:nvPr>
                <p:ph idx="1"/>
              </p:nvPr>
            </p:nvSpPr>
            <p:spPr>
              <a:xfrm>
                <a:off x="628649" y="1341120"/>
                <a:ext cx="8280219" cy="4902926"/>
              </a:xfrm>
              <a:blipFill>
                <a:blip r:embed="rId2"/>
                <a:stretch>
                  <a:fillRect l="-442" t="-124" b="-1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21F5055-06B1-F924-ED18-9195078AEC4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15B3703E-771F-8BA6-F04E-4ADADF2D7320}"/>
              </a:ext>
            </a:extLst>
          </p:cNvPr>
          <p:cNvSpPr>
            <a:spLocks noGrp="1"/>
          </p:cNvSpPr>
          <p:nvPr>
            <p:ph type="sldNum" sz="quarter" idx="12"/>
          </p:nvPr>
        </p:nvSpPr>
        <p:spPr/>
        <p:txBody>
          <a:bodyPr/>
          <a:lstStyle/>
          <a:p>
            <a:fld id="{9EFCAA85-8796-4B17-9CA3-4CB18724EF60}" type="slidenum">
              <a:rPr lang="en-US" smtClean="0"/>
              <a:t>76</a:t>
            </a:fld>
            <a:endParaRPr lang="en-US"/>
          </a:p>
        </p:txBody>
      </p:sp>
    </p:spTree>
    <p:extLst>
      <p:ext uri="{BB962C8B-B14F-4D97-AF65-F5344CB8AC3E}">
        <p14:creationId xmlns:p14="http://schemas.microsoft.com/office/powerpoint/2010/main" val="293562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8AE0E9-423B-595C-9991-5AB62B7EDD09}"/>
                  </a:ext>
                </a:extLst>
              </p:cNvPr>
              <p:cNvSpPr>
                <a:spLocks noGrp="1"/>
              </p:cNvSpPr>
              <p:nvPr>
                <p:ph idx="1"/>
              </p:nvPr>
            </p:nvSpPr>
            <p:spPr>
              <a:xfrm>
                <a:off x="628650" y="609600"/>
                <a:ext cx="7886700" cy="5746751"/>
              </a:xfrm>
            </p:spPr>
            <p:txBody>
              <a:bodyPr>
                <a:normAutofit/>
              </a:bodyPr>
              <a:lstStyle/>
              <a:p>
                <a:r>
                  <a:rPr lang="en-IN" dirty="0"/>
                  <a:t>In case of multiple qubit Quantum Systems, they do not behave necessarily independently but there could be a correlation between them. For example, Entanglement.</a:t>
                </a:r>
              </a:p>
              <a:p>
                <a:r>
                  <a:rPr lang="en-IN" dirty="0"/>
                  <a:t>Consider two two-level (Qubit) Quantum Systems X and Y, then what are the quantum states (basis) for this new system XY. (treated as a single system)</a:t>
                </a:r>
              </a:p>
              <a:p>
                <a:r>
                  <a:rPr lang="en-IN" dirty="0"/>
                  <a:t>They are given by the tensor product of the basis states of the system XY which was shown earlier </a:t>
                </a:r>
                <a14:m>
                  <m:oMath xmlns:m="http://schemas.openxmlformats.org/officeDocument/2006/math">
                    <m:r>
                      <a:rPr lang="en-IN" b="0" i="0"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,|11⟩}</m:t>
                    </m:r>
                  </m:oMath>
                </a14:m>
                <a:r>
                  <a:rPr lang="en-IN" dirty="0"/>
                  <a:t>. Thus, any state of the multi-Qubit two level quantum system can be written as:</a:t>
                </a:r>
              </a:p>
              <a:p>
                <a:pPr lvl="1"/>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00</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00</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01</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10</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𝛼</m:t>
                        </m:r>
                      </m:e>
                      <m:sub>
                        <m:r>
                          <a:rPr lang="en-IN" b="0" i="1" smtClean="0">
                            <a:latin typeface="Cambria Math" panose="02040503050406030204" pitchFamily="18" charset="0"/>
                          </a:rPr>
                          <m:t>11</m:t>
                        </m:r>
                      </m:sub>
                    </m:sSub>
                    <m:r>
                      <a:rPr lang="en-IN" b="0" i="1" smtClean="0">
                        <a:latin typeface="Cambria Math" panose="02040503050406030204" pitchFamily="18" charset="0"/>
                      </a:rPr>
                      <m:t>|11⟩</m:t>
                    </m:r>
                  </m:oMath>
                </a14:m>
                <a:endParaRPr lang="en-IN" dirty="0"/>
              </a:p>
            </p:txBody>
          </p:sp>
        </mc:Choice>
        <mc:Fallback>
          <p:sp>
            <p:nvSpPr>
              <p:cNvPr id="3" name="Content Placeholder 2">
                <a:extLst>
                  <a:ext uri="{FF2B5EF4-FFF2-40B4-BE49-F238E27FC236}">
                    <a16:creationId xmlns:a16="http://schemas.microsoft.com/office/drawing/2014/main" id="{D18AE0E9-423B-595C-9991-5AB62B7EDD09}"/>
                  </a:ext>
                </a:extLst>
              </p:cNvPr>
              <p:cNvSpPr>
                <a:spLocks noGrp="1" noRot="1" noChangeAspect="1" noMove="1" noResize="1" noEditPoints="1" noAdjustHandles="1" noChangeArrowheads="1" noChangeShapeType="1" noTextEdit="1"/>
              </p:cNvSpPr>
              <p:nvPr>
                <p:ph idx="1"/>
              </p:nvPr>
            </p:nvSpPr>
            <p:spPr>
              <a:xfrm>
                <a:off x="628650" y="609600"/>
                <a:ext cx="7886700" cy="5746751"/>
              </a:xfrm>
              <a:blipFill>
                <a:blip r:embed="rId2"/>
                <a:stretch>
                  <a:fillRect l="-1314" t="-1697" r="-23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9A9DBC6-6FC9-247E-1BB3-9F11D348FA2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43538A5D-78DD-5FDA-2979-42E190A857D2}"/>
              </a:ext>
            </a:extLst>
          </p:cNvPr>
          <p:cNvSpPr>
            <a:spLocks noGrp="1"/>
          </p:cNvSpPr>
          <p:nvPr>
            <p:ph type="sldNum" sz="quarter" idx="12"/>
          </p:nvPr>
        </p:nvSpPr>
        <p:spPr/>
        <p:txBody>
          <a:bodyPr/>
          <a:lstStyle/>
          <a:p>
            <a:fld id="{9EFCAA85-8796-4B17-9CA3-4CB18724EF60}" type="slidenum">
              <a:rPr lang="en-US" smtClean="0"/>
              <a:t>77</a:t>
            </a:fld>
            <a:endParaRPr lang="en-US"/>
          </a:p>
        </p:txBody>
      </p:sp>
    </p:spTree>
    <p:extLst>
      <p:ext uri="{BB962C8B-B14F-4D97-AF65-F5344CB8AC3E}">
        <p14:creationId xmlns:p14="http://schemas.microsoft.com/office/powerpoint/2010/main" val="222767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294684-63B9-FA20-F4DF-D848A0FD7355}"/>
                  </a:ext>
                </a:extLst>
              </p:cNvPr>
              <p:cNvSpPr>
                <a:spLocks noGrp="1"/>
              </p:cNvSpPr>
              <p:nvPr>
                <p:ph idx="1"/>
              </p:nvPr>
            </p:nvSpPr>
            <p:spPr>
              <a:xfrm>
                <a:off x="628650" y="522514"/>
                <a:ext cx="7886700" cy="5833837"/>
              </a:xfrm>
            </p:spPr>
            <p:txBody>
              <a:bodyPr>
                <a:normAutofit fontScale="92500"/>
              </a:bodyPr>
              <a:lstStyle/>
              <a:p>
                <a:r>
                  <a:rPr lang="en-IN" dirty="0"/>
                  <a:t>Now we may be able to factorize these states into individual qubit tensor product. Thus, knowing a state of the individual qubits of the quantum system provided the state of the combined system is known.</a:t>
                </a:r>
              </a:p>
              <a:p>
                <a:r>
                  <a:rPr lang="en-IN" dirty="0"/>
                  <a:t>For Example,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6</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12</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4</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a:t> for the combined system can be written as </a:t>
                </a:r>
              </a:p>
              <a:p>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𝜙</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4</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3</m:t>
                        </m:r>
                      </m:num>
                      <m:den>
                        <m:r>
                          <a:rPr lang="en-IN" b="0" i="1" smtClean="0">
                            <a:latin typeface="Cambria Math" panose="02040503050406030204" pitchFamily="18" charset="0"/>
                          </a:rPr>
                          <m:t>4</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𝛾</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2</m:t>
                        </m:r>
                      </m:num>
                      <m:den>
                        <m:r>
                          <a:rPr lang="en-IN" b="0" i="1" smtClean="0">
                            <a:latin typeface="Cambria Math" panose="02040503050406030204" pitchFamily="18" charset="0"/>
                          </a:rPr>
                          <m:t>3</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3</m:t>
                        </m:r>
                      </m:den>
                    </m:f>
                    <m:r>
                      <a:rPr lang="en-IN" b="0" i="1" smtClean="0">
                        <a:latin typeface="Cambria Math" panose="02040503050406030204" pitchFamily="18" charset="0"/>
                      </a:rPr>
                      <m:t>|1⟩</m:t>
                    </m:r>
                  </m:oMath>
                </a14:m>
                <a:r>
                  <a:rPr lang="en-IN" dirty="0"/>
                  <a:t>, simply by solving system of linear equations.</a:t>
                </a:r>
              </a:p>
              <a:p>
                <a:r>
                  <a:rPr lang="en-IN" dirty="0"/>
                  <a:t>What about the state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00</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|11⟩</m:t>
                    </m:r>
                  </m:oMath>
                </a14:m>
                <a:r>
                  <a:rPr lang="en-IN" dirty="0"/>
                  <a:t>. The equations would be:</a:t>
                </a:r>
              </a:p>
              <a:p>
                <a:pPr lvl="1"/>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0</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𝛾</m:t>
                        </m:r>
                      </m:e>
                      <m:sub>
                        <m:r>
                          <a:rPr lang="en-IN" b="0" i="1" smtClean="0">
                            <a:latin typeface="Cambria Math" panose="02040503050406030204" pitchFamily="18" charset="0"/>
                          </a:rPr>
                          <m:t>0</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𝜙</m:t>
                        </m:r>
                      </m:e>
                      <m:sub>
                        <m:r>
                          <a:rPr lang="en-IN" i="1">
                            <a:latin typeface="Cambria Math" panose="02040503050406030204" pitchFamily="18" charset="0"/>
                          </a:rPr>
                          <m:t>0</m:t>
                        </m:r>
                      </m:sub>
                    </m:sSub>
                    <m:sSub>
                      <m:sSubPr>
                        <m:ctrlPr>
                          <a:rPr lang="en-IN" i="1">
                            <a:latin typeface="Cambria Math" panose="02040503050406030204" pitchFamily="18" charset="0"/>
                          </a:rPr>
                        </m:ctrlPr>
                      </m:sSubPr>
                      <m:e>
                        <m:r>
                          <a:rPr lang="en-IN" i="1">
                            <a:latin typeface="Cambria Math" panose="02040503050406030204" pitchFamily="18" charset="0"/>
                          </a:rPr>
                          <m:t>𝛾</m:t>
                        </m:r>
                      </m:e>
                      <m:sub>
                        <m:r>
                          <a:rPr lang="en-IN" b="0" i="1" smtClean="0">
                            <a:latin typeface="Cambria Math" panose="02040503050406030204" pitchFamily="18" charset="0"/>
                          </a:rPr>
                          <m:t>1</m:t>
                        </m:r>
                      </m:sub>
                    </m:sSub>
                    <m:r>
                      <a:rPr lang="en-IN" i="1">
                        <a:latin typeface="Cambria Math" panose="02040503050406030204" pitchFamily="18" charset="0"/>
                      </a:rPr>
                      <m:t>=</m:t>
                    </m:r>
                    <m:r>
                      <a:rPr lang="en-IN" b="0" i="1" smtClean="0">
                        <a:latin typeface="Cambria Math" panose="02040503050406030204" pitchFamily="18" charset="0"/>
                      </a:rPr>
                      <m:t>0;</m:t>
                    </m:r>
                    <m:sSub>
                      <m:sSubPr>
                        <m:ctrlPr>
                          <a:rPr lang="en-IN" i="1">
                            <a:latin typeface="Cambria Math" panose="02040503050406030204" pitchFamily="18" charset="0"/>
                          </a:rPr>
                        </m:ctrlPr>
                      </m:sSubPr>
                      <m:e>
                        <m:r>
                          <a:rPr lang="en-IN" i="1">
                            <a:latin typeface="Cambria Math" panose="02040503050406030204" pitchFamily="18" charset="0"/>
                          </a:rPr>
                          <m:t>𝜙</m:t>
                        </m:r>
                      </m:e>
                      <m:sub>
                        <m:r>
                          <a:rPr lang="en-IN" b="0" i="1" smtClean="0">
                            <a:latin typeface="Cambria Math" panose="02040503050406030204" pitchFamily="18" charset="0"/>
                          </a:rPr>
                          <m:t>1</m:t>
                        </m:r>
                      </m:sub>
                    </m:sSub>
                    <m:sSub>
                      <m:sSubPr>
                        <m:ctrlPr>
                          <a:rPr lang="en-IN" i="1">
                            <a:latin typeface="Cambria Math" panose="02040503050406030204" pitchFamily="18" charset="0"/>
                          </a:rPr>
                        </m:ctrlPr>
                      </m:sSubPr>
                      <m:e>
                        <m:r>
                          <a:rPr lang="en-IN" i="1">
                            <a:latin typeface="Cambria Math" panose="02040503050406030204" pitchFamily="18" charset="0"/>
                          </a:rPr>
                          <m:t>𝛾</m:t>
                        </m:r>
                      </m:e>
                      <m:sub>
                        <m:r>
                          <a:rPr lang="en-IN" b="0" i="1" smtClean="0">
                            <a:latin typeface="Cambria Math" panose="02040503050406030204" pitchFamily="18" charset="0"/>
                          </a:rPr>
                          <m:t>0</m:t>
                        </m:r>
                      </m:sub>
                    </m:sSub>
                    <m:r>
                      <a:rPr lang="en-IN" i="1">
                        <a:latin typeface="Cambria Math" panose="02040503050406030204" pitchFamily="18" charset="0"/>
                      </a:rPr>
                      <m:t>=</m:t>
                    </m:r>
                    <m:r>
                      <a:rPr lang="en-IN" b="0" i="1" smtClean="0">
                        <a:latin typeface="Cambria Math" panose="02040503050406030204" pitchFamily="18" charset="0"/>
                      </a:rPr>
                      <m:t>0;</m:t>
                    </m:r>
                    <m:sSub>
                      <m:sSubPr>
                        <m:ctrlPr>
                          <a:rPr lang="en-IN" i="1">
                            <a:latin typeface="Cambria Math" panose="02040503050406030204" pitchFamily="18" charset="0"/>
                          </a:rPr>
                        </m:ctrlPr>
                      </m:sSubPr>
                      <m:e>
                        <m:r>
                          <a:rPr lang="en-IN" i="1">
                            <a:latin typeface="Cambria Math" panose="02040503050406030204" pitchFamily="18" charset="0"/>
                          </a:rPr>
                          <m:t>𝜙</m:t>
                        </m:r>
                      </m:e>
                      <m:sub>
                        <m:r>
                          <a:rPr lang="en-IN" b="0" i="1" smtClean="0">
                            <a:latin typeface="Cambria Math" panose="02040503050406030204" pitchFamily="18" charset="0"/>
                          </a:rPr>
                          <m:t>1</m:t>
                        </m:r>
                      </m:sub>
                    </m:sSub>
                    <m:sSub>
                      <m:sSubPr>
                        <m:ctrlPr>
                          <a:rPr lang="en-IN" i="1">
                            <a:latin typeface="Cambria Math" panose="02040503050406030204" pitchFamily="18" charset="0"/>
                          </a:rPr>
                        </m:ctrlPr>
                      </m:sSubPr>
                      <m:e>
                        <m:r>
                          <a:rPr lang="en-IN" i="1">
                            <a:latin typeface="Cambria Math" panose="02040503050406030204" pitchFamily="18" charset="0"/>
                          </a:rPr>
                          <m:t>𝛾</m:t>
                        </m:r>
                      </m:e>
                      <m:sub>
                        <m:r>
                          <a:rPr lang="en-IN" b="0" i="1" smtClean="0">
                            <a:latin typeface="Cambria Math" panose="02040503050406030204" pitchFamily="18" charset="0"/>
                          </a:rPr>
                          <m:t>1</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oMath>
                </a14:m>
                <a:endParaRPr lang="en-IN" dirty="0"/>
              </a:p>
              <a:p>
                <a:pPr lvl="1"/>
                <a:r>
                  <a:rPr lang="en-IN" dirty="0"/>
                  <a:t>Clearly this equation has no solution. This phenomenon is called entanglement. </a:t>
                </a:r>
              </a:p>
              <a:p>
                <a:endParaRPr lang="en-US" dirty="0"/>
              </a:p>
            </p:txBody>
          </p:sp>
        </mc:Choice>
        <mc:Fallback xmlns="">
          <p:sp>
            <p:nvSpPr>
              <p:cNvPr id="3" name="Content Placeholder 2">
                <a:extLst>
                  <a:ext uri="{FF2B5EF4-FFF2-40B4-BE49-F238E27FC236}">
                    <a16:creationId xmlns:a16="http://schemas.microsoft.com/office/drawing/2014/main" id="{5B294684-63B9-FA20-F4DF-D848A0FD7355}"/>
                  </a:ext>
                </a:extLst>
              </p:cNvPr>
              <p:cNvSpPr>
                <a:spLocks noGrp="1" noRot="1" noChangeAspect="1" noMove="1" noResize="1" noEditPoints="1" noAdjustHandles="1" noChangeArrowheads="1" noChangeShapeType="1" noTextEdit="1"/>
              </p:cNvSpPr>
              <p:nvPr>
                <p:ph idx="1"/>
              </p:nvPr>
            </p:nvSpPr>
            <p:spPr>
              <a:xfrm>
                <a:off x="628650" y="522514"/>
                <a:ext cx="7886700" cy="5833837"/>
              </a:xfrm>
              <a:blipFill>
                <a:blip r:embed="rId2"/>
                <a:stretch>
                  <a:fillRect l="-1159" t="-16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ED41CE-C6CA-53E4-596E-89743BB66242}"/>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5A526604-798D-932A-3EF3-88DA01CBD1E5}"/>
              </a:ext>
            </a:extLst>
          </p:cNvPr>
          <p:cNvSpPr>
            <a:spLocks noGrp="1"/>
          </p:cNvSpPr>
          <p:nvPr>
            <p:ph type="sldNum" sz="quarter" idx="12"/>
          </p:nvPr>
        </p:nvSpPr>
        <p:spPr/>
        <p:txBody>
          <a:bodyPr/>
          <a:lstStyle/>
          <a:p>
            <a:fld id="{9EFCAA85-8796-4B17-9CA3-4CB18724EF60}" type="slidenum">
              <a:rPr lang="en-US" smtClean="0"/>
              <a:t>78</a:t>
            </a:fld>
            <a:endParaRPr lang="en-US"/>
          </a:p>
        </p:txBody>
      </p:sp>
    </p:spTree>
    <p:extLst>
      <p:ext uri="{BB962C8B-B14F-4D97-AF65-F5344CB8AC3E}">
        <p14:creationId xmlns:p14="http://schemas.microsoft.com/office/powerpoint/2010/main" val="16522775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D50A2-892C-B2F1-6FA6-A2EA36E90C3C}"/>
              </a:ext>
            </a:extLst>
          </p:cNvPr>
          <p:cNvSpPr>
            <a:spLocks noGrp="1"/>
          </p:cNvSpPr>
          <p:nvPr>
            <p:ph type="title"/>
          </p:nvPr>
        </p:nvSpPr>
        <p:spPr/>
        <p:txBody>
          <a:bodyPr/>
          <a:lstStyle/>
          <a:p>
            <a:r>
              <a:rPr lang="en-IN" dirty="0"/>
              <a:t>Properties of Tensor Product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AB6CF2-8BEF-B431-6831-B75DAE9E00AC}"/>
                  </a:ext>
                </a:extLst>
              </p:cNvPr>
              <p:cNvSpPr>
                <a:spLocks noGrp="1"/>
              </p:cNvSpPr>
              <p:nvPr>
                <p:ph idx="1"/>
              </p:nvPr>
            </p:nvSpPr>
            <p:spPr/>
            <p:txBody>
              <a:bodyPr/>
              <a:lstStyle/>
              <a:p>
                <a:r>
                  <a:rPr lang="en-IN" dirty="0"/>
                  <a:t>The tensor product of two vectors in multilinear</a:t>
                </a:r>
              </a:p>
              <a:p>
                <a:r>
                  <a:rPr lang="en-IN" dirty="0"/>
                  <a:t>Linearity in the first argument:</a:t>
                </a:r>
              </a:p>
              <a:p>
                <a:pPr lvl="1"/>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i="1">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i="1">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endParaRPr lang="en-IN" b="0" dirty="0"/>
              </a:p>
              <a:p>
                <a:pPr lvl="1"/>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𝛼</m:t>
                    </m:r>
                    <m:r>
                      <a:rPr lang="en-IN" b="0" i="1" smtClean="0">
                        <a:latin typeface="Cambria Math" panose="02040503050406030204" pitchFamily="18" charset="0"/>
                      </a:rPr>
                      <m: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0"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r>
                      <a:rPr lang="en-IN" b="0" i="1" smtClean="0">
                        <a:latin typeface="Cambria Math" panose="02040503050406030204" pitchFamily="18" charset="0"/>
                      </a:rPr>
                      <m:t>𝛼</m:t>
                    </m:r>
                    <m:r>
                      <a:rPr lang="en-IN" b="0" i="1" smtClean="0">
                        <a:latin typeface="Cambria Math" panose="02040503050406030204" pitchFamily="18" charset="0"/>
                      </a:rPr>
                      <m:t>(|</m:t>
                    </m:r>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endParaRPr lang="en-IN" dirty="0"/>
              </a:p>
              <a:p>
                <a:r>
                  <a:rPr lang="en-IN" dirty="0"/>
                  <a:t>Linearity in the second argument:</a:t>
                </a:r>
              </a:p>
              <a:p>
                <a:pPr lvl="1"/>
                <a14:m>
                  <m:oMath xmlns:m="http://schemas.openxmlformats.org/officeDocument/2006/math">
                    <m:r>
                      <a:rPr lang="en-IN" i="1">
                        <a:latin typeface="Cambria Math" panose="02040503050406030204" pitchFamily="18" charset="0"/>
                      </a:rPr>
                      <m:t>|</m:t>
                    </m:r>
                    <m:r>
                      <a:rPr lang="en-IN" i="1">
                        <a:latin typeface="Cambria Math" panose="02040503050406030204" pitchFamily="18" charset="0"/>
                      </a:rPr>
                      <m:t>𝜓</m:t>
                    </m:r>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r>
                      <a:rPr lang="en-IN" b="0" i="1" smtClean="0">
                        <a:latin typeface="Cambria Math" panose="02040503050406030204" pitchFamily="18" charset="0"/>
                      </a:rPr>
                      <m:t>⟩) =(</m:t>
                    </m:r>
                    <m:r>
                      <a:rPr lang="en-IN" i="1">
                        <a:latin typeface="Cambria Math" panose="02040503050406030204" pitchFamily="18" charset="0"/>
                      </a:rPr>
                      <m:t>|</m:t>
                    </m:r>
                    <m:r>
                      <a:rPr lang="en-IN" i="1">
                        <a:latin typeface="Cambria Math" panose="02040503050406030204" pitchFamily="18" charset="0"/>
                      </a:rPr>
                      <m:t>𝜓</m:t>
                    </m:r>
                    <m:r>
                      <a:rPr lang="en-IN" i="1">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i="1">
                        <a:latin typeface="Cambria Math" panose="02040503050406030204" pitchFamily="18" charset="0"/>
                      </a:rPr>
                      <m:t>|</m:t>
                    </m:r>
                    <m:r>
                      <a:rPr lang="en-IN" i="1">
                        <a:latin typeface="Cambria Math" panose="02040503050406030204" pitchFamily="18" charset="0"/>
                      </a:rPr>
                      <m:t>𝜓</m:t>
                    </m:r>
                    <m:r>
                      <a:rPr lang="en-IN" i="1">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r>
                      <a:rPr lang="en-IN" b="0" i="1" smtClean="0">
                        <a:latin typeface="Cambria Math" panose="02040503050406030204" pitchFamily="18" charset="0"/>
                      </a:rPr>
                      <m:t>⟩)</m:t>
                    </m:r>
                  </m:oMath>
                </a14:m>
                <a:endParaRPr lang="en-IN" b="0" dirty="0"/>
              </a:p>
              <a:p>
                <a:pPr lvl="1"/>
                <a14:m>
                  <m:oMath xmlns:m="http://schemas.openxmlformats.org/officeDocument/2006/math">
                    <m:r>
                      <a:rPr lang="en-IN">
                        <a:latin typeface="Cambria Math" panose="02040503050406030204" pitchFamily="18" charset="0"/>
                      </a:rPr>
                      <m:t>|</m:t>
                    </m:r>
                    <m:r>
                      <a:rPr lang="en-IN" i="1">
                        <a:latin typeface="Cambria Math" panose="02040503050406030204" pitchFamily="18" charset="0"/>
                      </a:rPr>
                      <m:t>𝜓</m:t>
                    </m:r>
                    <m:r>
                      <a:rPr lang="en-IN" i="1">
                        <a:latin typeface="Cambria Math" panose="02040503050406030204" pitchFamily="18" charset="0"/>
                      </a:rPr>
                      <m:t>⟩⊗(</m:t>
                    </m:r>
                    <m:r>
                      <a:rPr lang="en-IN" i="1">
                        <a:latin typeface="Cambria Math" panose="02040503050406030204" pitchFamily="18" charset="0"/>
                      </a:rPr>
                      <m:t>𝛼</m:t>
                    </m:r>
                    <m:r>
                      <a:rPr lang="en-IN" i="1">
                        <a:latin typeface="Cambria Math" panose="02040503050406030204" pitchFamily="18" charset="0"/>
                      </a:rPr>
                      <m:t>|</m:t>
                    </m:r>
                    <m:r>
                      <a:rPr lang="en-IN" i="1">
                        <a:latin typeface="Cambria Math" panose="02040503050406030204" pitchFamily="18" charset="0"/>
                      </a:rPr>
                      <m:t>𝜙</m:t>
                    </m:r>
                    <m:r>
                      <a:rPr lang="en-IN" i="1">
                        <a:latin typeface="Cambria Math" panose="02040503050406030204" pitchFamily="18" charset="0"/>
                      </a:rPr>
                      <m:t>⟩) =</m:t>
                    </m:r>
                    <m:r>
                      <a:rPr lang="en-IN" b="0" i="1" smtClean="0">
                        <a:latin typeface="Cambria Math" panose="02040503050406030204" pitchFamily="18" charset="0"/>
                      </a:rPr>
                      <m:t>𝛼</m:t>
                    </m:r>
                    <m:r>
                      <a:rPr lang="en-IN" b="0" i="1" smtClean="0">
                        <a:latin typeface="Cambria Math" panose="02040503050406030204" pitchFamily="18" charset="0"/>
                      </a:rPr>
                      <m:t>(|</m:t>
                    </m:r>
                    <m:r>
                      <a:rPr lang="en-IN" i="1">
                        <a:latin typeface="Cambria Math" panose="02040503050406030204" pitchFamily="18" charset="0"/>
                      </a:rPr>
                      <m:t>𝜓</m:t>
                    </m:r>
                    <m:r>
                      <a:rPr lang="en-IN" i="1">
                        <a:latin typeface="Cambria Math" panose="02040503050406030204" pitchFamily="18" charset="0"/>
                      </a:rPr>
                      <m:t>⟩⊗|</m:t>
                    </m:r>
                    <m:r>
                      <a:rPr lang="en-IN" b="0" i="1" smtClean="0">
                        <a:latin typeface="Cambria Math" panose="02040503050406030204" pitchFamily="18" charset="0"/>
                      </a:rPr>
                      <m:t>𝜙</m:t>
                    </m:r>
                    <m:r>
                      <a:rPr lang="en-IN" b="0" i="1" smtClean="0">
                        <a:latin typeface="Cambria Math" panose="02040503050406030204" pitchFamily="18" charset="0"/>
                      </a:rPr>
                      <m:t>⟩)</m:t>
                    </m:r>
                  </m:oMath>
                </a14:m>
                <a:endParaRPr lang="en-IN" b="0" dirty="0"/>
              </a:p>
              <a:p>
                <a:pPr lvl="1"/>
                <a:r>
                  <a:rPr lang="en-US" dirty="0"/>
                  <a:t>Generalization to three or more systems+</a:t>
                </a:r>
              </a:p>
              <a:p>
                <a:pPr lvl="1"/>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e>
                    </m:d>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i="1">
                        <a:latin typeface="Cambria Math" panose="02040503050406030204" pitchFamily="18" charset="0"/>
                      </a:rPr>
                      <m:t>⊗</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𝑛</m:t>
                        </m:r>
                      </m:sub>
                    </m:sSub>
                    <m:r>
                      <a:rPr lang="en-IN" b="0" i="1" smtClean="0">
                        <a:latin typeface="Cambria Math" panose="02040503050406030204" pitchFamily="18" charset="0"/>
                      </a:rPr>
                      <m:t>⟩</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89AB6CF2-8BEF-B431-6831-B75DAE9E00AC}"/>
                  </a:ext>
                </a:extLst>
              </p:cNvPr>
              <p:cNvSpPr>
                <a:spLocks noGrp="1" noRot="1" noChangeAspect="1" noMove="1" noResize="1" noEditPoints="1" noAdjustHandles="1" noChangeArrowheads="1" noChangeShapeType="1" noTextEdit="1"/>
              </p:cNvSpPr>
              <p:nvPr>
                <p:ph idx="1"/>
              </p:nvPr>
            </p:nvSpPr>
            <p:spPr>
              <a:blipFill>
                <a:blip r:embed="rId2"/>
                <a:stretch>
                  <a:fillRect l="-1314" t="-21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72B4B02-4538-2D0C-9329-FC75855F7B03}"/>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DCD1255E-12C4-577A-2454-C51E3771A5E8}"/>
              </a:ext>
            </a:extLst>
          </p:cNvPr>
          <p:cNvSpPr>
            <a:spLocks noGrp="1"/>
          </p:cNvSpPr>
          <p:nvPr>
            <p:ph type="sldNum" sz="quarter" idx="12"/>
          </p:nvPr>
        </p:nvSpPr>
        <p:spPr/>
        <p:txBody>
          <a:bodyPr/>
          <a:lstStyle/>
          <a:p>
            <a:fld id="{9EFCAA85-8796-4B17-9CA3-4CB18724EF60}" type="slidenum">
              <a:rPr lang="en-US" smtClean="0"/>
              <a:t>79</a:t>
            </a:fld>
            <a:endParaRPr lang="en-US"/>
          </a:p>
        </p:txBody>
      </p:sp>
    </p:spTree>
    <p:extLst>
      <p:ext uri="{BB962C8B-B14F-4D97-AF65-F5344CB8AC3E}">
        <p14:creationId xmlns:p14="http://schemas.microsoft.com/office/powerpoint/2010/main" val="349905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D5CE-FFF6-8608-CDBF-4E7CD66BE562}"/>
              </a:ext>
            </a:extLst>
          </p:cNvPr>
          <p:cNvSpPr>
            <a:spLocks noGrp="1"/>
          </p:cNvSpPr>
          <p:nvPr>
            <p:ph type="title"/>
          </p:nvPr>
        </p:nvSpPr>
        <p:spPr/>
        <p:txBody>
          <a:bodyPr/>
          <a:lstStyle/>
          <a:p>
            <a:r>
              <a:rPr lang="en-IN" dirty="0"/>
              <a:t>A Quantum Explanation</a:t>
            </a:r>
            <a:endParaRPr lang="en-US" dirty="0"/>
          </a:p>
        </p:txBody>
      </p:sp>
      <p:sp>
        <p:nvSpPr>
          <p:cNvPr id="3" name="Date Placeholder 2">
            <a:extLst>
              <a:ext uri="{FF2B5EF4-FFF2-40B4-BE49-F238E27FC236}">
                <a16:creationId xmlns:a16="http://schemas.microsoft.com/office/drawing/2014/main" id="{2CD8F9F2-43E0-D266-BCD1-25B0172C20B7}"/>
              </a:ext>
            </a:extLst>
          </p:cNvPr>
          <p:cNvSpPr>
            <a:spLocks noGrp="1"/>
          </p:cNvSpPr>
          <p:nvPr>
            <p:ph type="dt" sz="half" idx="10"/>
          </p:nvPr>
        </p:nvSpPr>
        <p:spPr/>
        <p:txBody>
          <a:bodyPr/>
          <a:lstStyle/>
          <a:p>
            <a:fld id="{297AC4F2-2B7A-4B41-9CF6-AE5989D5BB66}" type="datetime1">
              <a:rPr lang="en-US" smtClean="0"/>
              <a:t>3/8/2024</a:t>
            </a:fld>
            <a:endParaRPr lang="en-US"/>
          </a:p>
        </p:txBody>
      </p:sp>
      <p:sp>
        <p:nvSpPr>
          <p:cNvPr id="4" name="Slide Number Placeholder 3">
            <a:extLst>
              <a:ext uri="{FF2B5EF4-FFF2-40B4-BE49-F238E27FC236}">
                <a16:creationId xmlns:a16="http://schemas.microsoft.com/office/drawing/2014/main" id="{CD64F6B6-4BAE-BA69-F8EF-6F9F12AC067D}"/>
              </a:ext>
            </a:extLst>
          </p:cNvPr>
          <p:cNvSpPr>
            <a:spLocks noGrp="1"/>
          </p:cNvSpPr>
          <p:nvPr>
            <p:ph type="sldNum" sz="quarter" idx="12"/>
          </p:nvPr>
        </p:nvSpPr>
        <p:spPr/>
        <p:txBody>
          <a:bodyPr/>
          <a:lstStyle/>
          <a:p>
            <a:fld id="{9EFCAA85-8796-4B17-9CA3-4CB18724EF60}" type="slidenum">
              <a:rPr lang="en-US" smtClean="0"/>
              <a:t>8</a:t>
            </a:fld>
            <a:endParaRPr lang="en-US"/>
          </a:p>
        </p:txBody>
      </p:sp>
      <p:sp>
        <p:nvSpPr>
          <p:cNvPr id="5" name="TextBox 4">
            <a:extLst>
              <a:ext uri="{FF2B5EF4-FFF2-40B4-BE49-F238E27FC236}">
                <a16:creationId xmlns:a16="http://schemas.microsoft.com/office/drawing/2014/main" id="{4A9F67DD-F8C7-6D9F-47EB-4CE03D95406C}"/>
              </a:ext>
            </a:extLst>
          </p:cNvPr>
          <p:cNvSpPr txBox="1"/>
          <p:nvPr/>
        </p:nvSpPr>
        <p:spPr>
          <a:xfrm>
            <a:off x="532737" y="1458497"/>
            <a:ext cx="8078525" cy="526297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Classical explanation in terms of waves for a bright beam of light. </a:t>
            </a:r>
          </a:p>
          <a:p>
            <a:r>
              <a:rPr lang="en-IN" sz="2800" dirty="0">
                <a:latin typeface="Times New Roman" panose="02020603050405020304" pitchFamily="18" charset="0"/>
                <a:cs typeface="Times New Roman" panose="02020603050405020304" pitchFamily="18" charset="0"/>
              </a:rPr>
              <a:t>Assume: only one photon at a time.</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Photon’s Polarization State</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Interaction of a Polaroid and a photon.</a:t>
            </a:r>
          </a:p>
          <a:p>
            <a:r>
              <a:rPr lang="en-IN" sz="2800" dirty="0">
                <a:latin typeface="Times New Roman" panose="02020603050405020304" pitchFamily="18" charset="0"/>
                <a:cs typeface="Times New Roman" panose="02020603050405020304" pitchFamily="18" charset="0"/>
              </a:rPr>
              <a:t>Since light is traversing in a certain direction the Electric and Magnetic fields must be perpendicular to the direction of propagation of light. Thus, the polarization vector is in the plane perpendicular to the direction of propagation of light.</a:t>
            </a:r>
          </a:p>
          <a:p>
            <a:r>
              <a:rPr lang="en-IN" sz="2800" dirty="0">
                <a:latin typeface="Times New Roman" panose="02020603050405020304" pitchFamily="18" charset="0"/>
                <a:cs typeface="Times New Roman" panose="02020603050405020304" pitchFamily="18" charset="0"/>
              </a:rPr>
              <a:t>Assumed: Basic Knowledge of Linear Algebra, so we take Linear Algebra and Postulates together.</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159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06EB-442F-9730-4F75-4288FAB83F3E}"/>
              </a:ext>
            </a:extLst>
          </p:cNvPr>
          <p:cNvSpPr>
            <a:spLocks noGrp="1"/>
          </p:cNvSpPr>
          <p:nvPr>
            <p:ph type="title"/>
          </p:nvPr>
        </p:nvSpPr>
        <p:spPr/>
        <p:txBody>
          <a:bodyPr/>
          <a:lstStyle/>
          <a:p>
            <a:r>
              <a:rPr lang="en-IN" dirty="0"/>
              <a:t>Measurements of Multiple Systems</a:t>
            </a:r>
            <a:endParaRPr lang="en-US" dirty="0"/>
          </a:p>
        </p:txBody>
      </p:sp>
      <p:sp>
        <p:nvSpPr>
          <p:cNvPr id="3" name="Content Placeholder 2">
            <a:extLst>
              <a:ext uri="{FF2B5EF4-FFF2-40B4-BE49-F238E27FC236}">
                <a16:creationId xmlns:a16="http://schemas.microsoft.com/office/drawing/2014/main" id="{EA0ED0DB-29BF-FF80-9B54-B2F637F99D4B}"/>
              </a:ext>
            </a:extLst>
          </p:cNvPr>
          <p:cNvSpPr>
            <a:spLocks noGrp="1"/>
          </p:cNvSpPr>
          <p:nvPr>
            <p:ph idx="1"/>
          </p:nvPr>
        </p:nvSpPr>
        <p:spPr/>
        <p:txBody>
          <a:bodyPr/>
          <a:lstStyle/>
          <a:p>
            <a:r>
              <a:rPr lang="en-IN" dirty="0"/>
              <a:t>Measurements of the compound system work in the same way as measurements of single systems – provided that all of the systems are measured. </a:t>
            </a:r>
            <a:endParaRPr lang="en-US" dirty="0"/>
          </a:p>
        </p:txBody>
      </p:sp>
      <p:sp>
        <p:nvSpPr>
          <p:cNvPr id="4" name="Date Placeholder 3">
            <a:extLst>
              <a:ext uri="{FF2B5EF4-FFF2-40B4-BE49-F238E27FC236}">
                <a16:creationId xmlns:a16="http://schemas.microsoft.com/office/drawing/2014/main" id="{D7A59B00-935C-E5BD-ED39-3CB29A0B65C1}"/>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8F36B6FC-A9A5-86A7-6FF4-014A1EC404DB}"/>
              </a:ext>
            </a:extLst>
          </p:cNvPr>
          <p:cNvSpPr>
            <a:spLocks noGrp="1"/>
          </p:cNvSpPr>
          <p:nvPr>
            <p:ph type="sldNum" sz="quarter" idx="12"/>
          </p:nvPr>
        </p:nvSpPr>
        <p:spPr/>
        <p:txBody>
          <a:bodyPr/>
          <a:lstStyle/>
          <a:p>
            <a:fld id="{9EFCAA85-8796-4B17-9CA3-4CB18724EF60}" type="slidenum">
              <a:rPr lang="en-US" smtClean="0"/>
              <a:t>80</a:t>
            </a:fld>
            <a:endParaRPr lang="en-US"/>
          </a:p>
        </p:txBody>
      </p:sp>
    </p:spTree>
    <p:extLst>
      <p:ext uri="{BB962C8B-B14F-4D97-AF65-F5344CB8AC3E}">
        <p14:creationId xmlns:p14="http://schemas.microsoft.com/office/powerpoint/2010/main" val="530808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A387-0D25-7DA7-062C-B97B15FAB823}"/>
              </a:ext>
            </a:extLst>
          </p:cNvPr>
          <p:cNvSpPr>
            <a:spLocks noGrp="1"/>
          </p:cNvSpPr>
          <p:nvPr>
            <p:ph type="title"/>
          </p:nvPr>
        </p:nvSpPr>
        <p:spPr/>
        <p:txBody>
          <a:bodyPr/>
          <a:lstStyle/>
          <a:p>
            <a:r>
              <a:rPr lang="en-IN" dirty="0"/>
              <a:t>Abbreviations</a:t>
            </a:r>
            <a:endParaRPr lang="en-US" dirty="0"/>
          </a:p>
        </p:txBody>
      </p:sp>
      <p:sp>
        <p:nvSpPr>
          <p:cNvPr id="3" name="Text Placeholder 2">
            <a:extLst>
              <a:ext uri="{FF2B5EF4-FFF2-40B4-BE49-F238E27FC236}">
                <a16:creationId xmlns:a16="http://schemas.microsoft.com/office/drawing/2014/main" id="{E2FECB16-FC72-1AD1-1FA0-F4A15A54915E}"/>
              </a:ext>
            </a:extLst>
          </p:cNvPr>
          <p:cNvSpPr>
            <a:spLocks noGrp="1"/>
          </p:cNvSpPr>
          <p:nvPr>
            <p:ph type="body" idx="1"/>
          </p:nvPr>
        </p:nvSpPr>
        <p:spPr/>
        <p:txBody>
          <a:bodyPr/>
          <a:lstStyle/>
          <a:p>
            <a:r>
              <a:rPr lang="en-IN" dirty="0"/>
              <a:t>A shortened form of a word or phrase</a:t>
            </a:r>
            <a:endParaRPr lang="en-US" dirty="0"/>
          </a:p>
        </p:txBody>
      </p:sp>
      <p:sp>
        <p:nvSpPr>
          <p:cNvPr id="4" name="Date Placeholder 3">
            <a:extLst>
              <a:ext uri="{FF2B5EF4-FFF2-40B4-BE49-F238E27FC236}">
                <a16:creationId xmlns:a16="http://schemas.microsoft.com/office/drawing/2014/main" id="{504C57A5-D3BE-992E-715A-CF8A29FC423D}"/>
              </a:ext>
            </a:extLst>
          </p:cNvPr>
          <p:cNvSpPr>
            <a:spLocks noGrp="1"/>
          </p:cNvSpPr>
          <p:nvPr>
            <p:ph type="dt" sz="half" idx="10"/>
          </p:nvPr>
        </p:nvSpPr>
        <p:spPr/>
        <p:txBody>
          <a:bodyPr/>
          <a:lstStyle/>
          <a:p>
            <a:fld id="{C043A2E4-E413-42F4-B6D3-CFEB1D9887B1}" type="datetime1">
              <a:rPr lang="en-US" smtClean="0"/>
              <a:t>3/8/2024</a:t>
            </a:fld>
            <a:endParaRPr lang="en-US"/>
          </a:p>
        </p:txBody>
      </p:sp>
      <p:sp>
        <p:nvSpPr>
          <p:cNvPr id="5" name="Slide Number Placeholder 4">
            <a:extLst>
              <a:ext uri="{FF2B5EF4-FFF2-40B4-BE49-F238E27FC236}">
                <a16:creationId xmlns:a16="http://schemas.microsoft.com/office/drawing/2014/main" id="{0BBDA6F1-605E-E6A6-DFB8-C245D3820898}"/>
              </a:ext>
            </a:extLst>
          </p:cNvPr>
          <p:cNvSpPr>
            <a:spLocks noGrp="1"/>
          </p:cNvSpPr>
          <p:nvPr>
            <p:ph type="sldNum" sz="quarter" idx="12"/>
          </p:nvPr>
        </p:nvSpPr>
        <p:spPr/>
        <p:txBody>
          <a:bodyPr/>
          <a:lstStyle/>
          <a:p>
            <a:fld id="{9EFCAA85-8796-4B17-9CA3-4CB18724EF60}" type="slidenum">
              <a:rPr lang="en-US" smtClean="0"/>
              <a:t>81</a:t>
            </a:fld>
            <a:endParaRPr lang="en-US"/>
          </a:p>
        </p:txBody>
      </p:sp>
    </p:spTree>
    <p:extLst>
      <p:ext uri="{BB962C8B-B14F-4D97-AF65-F5344CB8AC3E}">
        <p14:creationId xmlns:p14="http://schemas.microsoft.com/office/powerpoint/2010/main" val="1534757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100B-52A5-C5EC-3A09-3D6F3AD92C6F}"/>
              </a:ext>
            </a:extLst>
          </p:cNvPr>
          <p:cNvSpPr>
            <a:spLocks noGrp="1"/>
          </p:cNvSpPr>
          <p:nvPr>
            <p:ph type="title"/>
          </p:nvPr>
        </p:nvSpPr>
        <p:spPr/>
        <p:txBody>
          <a:bodyPr/>
          <a:lstStyle/>
          <a:p>
            <a:r>
              <a:rPr lang="en-IN" dirty="0"/>
              <a:t>Abbreviations</a:t>
            </a:r>
            <a:endParaRPr lang="en-US" dirty="0"/>
          </a:p>
        </p:txBody>
      </p:sp>
      <p:sp>
        <p:nvSpPr>
          <p:cNvPr id="3" name="Content Placeholder 2">
            <a:extLst>
              <a:ext uri="{FF2B5EF4-FFF2-40B4-BE49-F238E27FC236}">
                <a16:creationId xmlns:a16="http://schemas.microsoft.com/office/drawing/2014/main" id="{623B7FEA-35CE-413C-7C92-C7523E3C2C39}"/>
              </a:ext>
            </a:extLst>
          </p:cNvPr>
          <p:cNvSpPr>
            <a:spLocks noGrp="1"/>
          </p:cNvSpPr>
          <p:nvPr>
            <p:ph idx="1"/>
          </p:nvPr>
        </p:nvSpPr>
        <p:spPr/>
        <p:txBody>
          <a:bodyPr/>
          <a:lstStyle/>
          <a:p>
            <a:r>
              <a:rPr lang="en-IN" dirty="0"/>
              <a:t>ITP – Imaginary Time Propagation Method</a:t>
            </a:r>
            <a:endParaRPr lang="en-US" dirty="0"/>
          </a:p>
        </p:txBody>
      </p:sp>
      <p:sp>
        <p:nvSpPr>
          <p:cNvPr id="4" name="Date Placeholder 3">
            <a:extLst>
              <a:ext uri="{FF2B5EF4-FFF2-40B4-BE49-F238E27FC236}">
                <a16:creationId xmlns:a16="http://schemas.microsoft.com/office/drawing/2014/main" id="{BBB392D7-355A-853F-1A8D-7FA82816BC2F}"/>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0D2737A9-A2B7-A82C-B0E9-71F081A2494B}"/>
              </a:ext>
            </a:extLst>
          </p:cNvPr>
          <p:cNvSpPr>
            <a:spLocks noGrp="1"/>
          </p:cNvSpPr>
          <p:nvPr>
            <p:ph type="sldNum" sz="quarter" idx="12"/>
          </p:nvPr>
        </p:nvSpPr>
        <p:spPr/>
        <p:txBody>
          <a:bodyPr/>
          <a:lstStyle/>
          <a:p>
            <a:fld id="{9EFCAA85-8796-4B17-9CA3-4CB18724EF60}" type="slidenum">
              <a:rPr lang="en-US" smtClean="0"/>
              <a:t>82</a:t>
            </a:fld>
            <a:endParaRPr lang="en-US"/>
          </a:p>
        </p:txBody>
      </p:sp>
    </p:spTree>
    <p:extLst>
      <p:ext uri="{BB962C8B-B14F-4D97-AF65-F5344CB8AC3E}">
        <p14:creationId xmlns:p14="http://schemas.microsoft.com/office/powerpoint/2010/main" val="128888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1119-5303-E9D7-E1B0-C5E83E7686F6}"/>
              </a:ext>
            </a:extLst>
          </p:cNvPr>
          <p:cNvSpPr>
            <a:spLocks noGrp="1"/>
          </p:cNvSpPr>
          <p:nvPr>
            <p:ph type="title"/>
          </p:nvPr>
        </p:nvSpPr>
        <p:spPr/>
        <p:txBody>
          <a:bodyPr/>
          <a:lstStyle/>
          <a:p>
            <a:r>
              <a:rPr lang="en-IN" dirty="0"/>
              <a:t>References</a:t>
            </a:r>
            <a:endParaRPr lang="en-US" dirty="0"/>
          </a:p>
        </p:txBody>
      </p:sp>
      <p:sp>
        <p:nvSpPr>
          <p:cNvPr id="3" name="Text Placeholder 2">
            <a:extLst>
              <a:ext uri="{FF2B5EF4-FFF2-40B4-BE49-F238E27FC236}">
                <a16:creationId xmlns:a16="http://schemas.microsoft.com/office/drawing/2014/main" id="{B0BC5E64-C5F9-1983-5D58-3A69F518B4AB}"/>
              </a:ext>
            </a:extLst>
          </p:cNvPr>
          <p:cNvSpPr>
            <a:spLocks noGrp="1"/>
          </p:cNvSpPr>
          <p:nvPr>
            <p:ph type="body" idx="1"/>
          </p:nvPr>
        </p:nvSpPr>
        <p:spPr/>
        <p:txBody>
          <a:bodyPr/>
          <a:lstStyle/>
          <a:p>
            <a:r>
              <a:rPr lang="en-IN" dirty="0"/>
              <a:t>Works Cited</a:t>
            </a:r>
            <a:endParaRPr lang="en-US" dirty="0"/>
          </a:p>
        </p:txBody>
      </p:sp>
      <p:sp>
        <p:nvSpPr>
          <p:cNvPr id="4" name="Date Placeholder 3">
            <a:extLst>
              <a:ext uri="{FF2B5EF4-FFF2-40B4-BE49-F238E27FC236}">
                <a16:creationId xmlns:a16="http://schemas.microsoft.com/office/drawing/2014/main" id="{A0827976-ADFA-E306-14DA-F44CDFD8BB64}"/>
              </a:ext>
            </a:extLst>
          </p:cNvPr>
          <p:cNvSpPr>
            <a:spLocks noGrp="1"/>
          </p:cNvSpPr>
          <p:nvPr>
            <p:ph type="dt" sz="half" idx="10"/>
          </p:nvPr>
        </p:nvSpPr>
        <p:spPr/>
        <p:txBody>
          <a:bodyPr/>
          <a:lstStyle/>
          <a:p>
            <a:fld id="{C043A2E4-E413-42F4-B6D3-CFEB1D9887B1}" type="datetime1">
              <a:rPr lang="en-US" smtClean="0"/>
              <a:t>3/8/2024</a:t>
            </a:fld>
            <a:endParaRPr lang="en-US"/>
          </a:p>
        </p:txBody>
      </p:sp>
      <p:sp>
        <p:nvSpPr>
          <p:cNvPr id="5" name="Slide Number Placeholder 4">
            <a:extLst>
              <a:ext uri="{FF2B5EF4-FFF2-40B4-BE49-F238E27FC236}">
                <a16:creationId xmlns:a16="http://schemas.microsoft.com/office/drawing/2014/main" id="{85A4FA78-A52B-3069-6E73-30F7CC268198}"/>
              </a:ext>
            </a:extLst>
          </p:cNvPr>
          <p:cNvSpPr>
            <a:spLocks noGrp="1"/>
          </p:cNvSpPr>
          <p:nvPr>
            <p:ph type="sldNum" sz="quarter" idx="12"/>
          </p:nvPr>
        </p:nvSpPr>
        <p:spPr/>
        <p:txBody>
          <a:bodyPr/>
          <a:lstStyle/>
          <a:p>
            <a:fld id="{9EFCAA85-8796-4B17-9CA3-4CB18724EF60}" type="slidenum">
              <a:rPr lang="en-US" smtClean="0"/>
              <a:t>83</a:t>
            </a:fld>
            <a:endParaRPr lang="en-US"/>
          </a:p>
        </p:txBody>
      </p:sp>
    </p:spTree>
    <p:extLst>
      <p:ext uri="{BB962C8B-B14F-4D97-AF65-F5344CB8AC3E}">
        <p14:creationId xmlns:p14="http://schemas.microsoft.com/office/powerpoint/2010/main" val="2604090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5D94-3CE1-3346-2694-D7B31BCE0594}"/>
              </a:ext>
            </a:extLst>
          </p:cNvPr>
          <p:cNvSpPr>
            <a:spLocks noGrp="1"/>
          </p:cNvSpPr>
          <p:nvPr>
            <p:ph type="title"/>
          </p:nvPr>
        </p:nvSpPr>
        <p:spPr/>
        <p:txBody>
          <a:bodyPr/>
          <a:lstStyle/>
          <a:p>
            <a:r>
              <a:rPr lang="en-IN" dirty="0"/>
              <a:t>References</a:t>
            </a:r>
            <a:endParaRPr lang="en-US" dirty="0"/>
          </a:p>
        </p:txBody>
      </p:sp>
      <p:sp>
        <p:nvSpPr>
          <p:cNvPr id="3" name="Content Placeholder 2">
            <a:extLst>
              <a:ext uri="{FF2B5EF4-FFF2-40B4-BE49-F238E27FC236}">
                <a16:creationId xmlns:a16="http://schemas.microsoft.com/office/drawing/2014/main" id="{E23CFEED-CE92-6939-E6D0-600D5A4AC321}"/>
              </a:ext>
            </a:extLst>
          </p:cNvPr>
          <p:cNvSpPr>
            <a:spLocks noGrp="1"/>
          </p:cNvSpPr>
          <p:nvPr>
            <p:ph idx="1"/>
          </p:nvPr>
        </p:nvSpPr>
        <p:spPr/>
        <p:txBody>
          <a:bodyPr>
            <a:normAutofit/>
          </a:bodyPr>
          <a:lstStyle/>
          <a:p>
            <a:r>
              <a:rPr lang="en-US" sz="2000" dirty="0"/>
              <a:t>[1]L. </a:t>
            </a:r>
            <a:r>
              <a:rPr lang="en-US" sz="2000" dirty="0" err="1"/>
              <a:t>Lehtovaara</a:t>
            </a:r>
            <a:r>
              <a:rPr lang="en-US" sz="2000" dirty="0"/>
              <a:t>, J. Toivanen, and J. </a:t>
            </a:r>
            <a:r>
              <a:rPr lang="en-US" sz="2000" dirty="0" err="1"/>
              <a:t>Eloranta</a:t>
            </a:r>
            <a:r>
              <a:rPr lang="en-US" sz="2000" dirty="0"/>
              <a:t>. 2007. Solution of time-independent Schrödinger equation by the imaginary time propagation method. Journal of Computational Physics 221, 1 (2007), 148–157. </a:t>
            </a:r>
            <a:r>
              <a:rPr lang="en-US" sz="2000" dirty="0" err="1"/>
              <a:t>DOI:https</a:t>
            </a:r>
            <a:r>
              <a:rPr lang="en-US" sz="2000" dirty="0"/>
              <a:t>://doi.org/</a:t>
            </a:r>
            <a:r>
              <a:rPr lang="en-US" sz="2000" dirty="0">
                <a:hlinkClick r:id="rId2"/>
              </a:rPr>
              <a:t>https://doi.org/10.1016/j.jcp.2006.06.006</a:t>
            </a:r>
            <a:endParaRPr lang="en-US" sz="2000" dirty="0"/>
          </a:p>
        </p:txBody>
      </p:sp>
      <p:sp>
        <p:nvSpPr>
          <p:cNvPr id="4" name="Date Placeholder 3">
            <a:extLst>
              <a:ext uri="{FF2B5EF4-FFF2-40B4-BE49-F238E27FC236}">
                <a16:creationId xmlns:a16="http://schemas.microsoft.com/office/drawing/2014/main" id="{43D88100-D47F-4641-95C9-7E696500945B}"/>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F5C951E8-178C-4D24-30D7-F5E898A47A3A}"/>
              </a:ext>
            </a:extLst>
          </p:cNvPr>
          <p:cNvSpPr>
            <a:spLocks noGrp="1"/>
          </p:cNvSpPr>
          <p:nvPr>
            <p:ph type="sldNum" sz="quarter" idx="12"/>
          </p:nvPr>
        </p:nvSpPr>
        <p:spPr/>
        <p:txBody>
          <a:bodyPr/>
          <a:lstStyle/>
          <a:p>
            <a:fld id="{9EFCAA85-8796-4B17-9CA3-4CB18724EF60}" type="slidenum">
              <a:rPr lang="en-US" smtClean="0"/>
              <a:t>84</a:t>
            </a:fld>
            <a:endParaRPr lang="en-US"/>
          </a:p>
        </p:txBody>
      </p:sp>
    </p:spTree>
    <p:extLst>
      <p:ext uri="{BB962C8B-B14F-4D97-AF65-F5344CB8AC3E}">
        <p14:creationId xmlns:p14="http://schemas.microsoft.com/office/powerpoint/2010/main" val="2576201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B59-EE6E-4C64-591D-6E486A8981DE}"/>
              </a:ext>
            </a:extLst>
          </p:cNvPr>
          <p:cNvSpPr>
            <a:spLocks noGrp="1"/>
          </p:cNvSpPr>
          <p:nvPr>
            <p:ph type="title"/>
          </p:nvPr>
        </p:nvSpPr>
        <p:spPr/>
        <p:txBody>
          <a:bodyPr/>
          <a:lstStyle/>
          <a:p>
            <a:r>
              <a:rPr lang="en-IN" dirty="0"/>
              <a:t>Thank You!</a:t>
            </a:r>
            <a:endParaRPr lang="en-US" dirty="0"/>
          </a:p>
        </p:txBody>
      </p:sp>
      <p:sp>
        <p:nvSpPr>
          <p:cNvPr id="3" name="Text Placeholder 2">
            <a:extLst>
              <a:ext uri="{FF2B5EF4-FFF2-40B4-BE49-F238E27FC236}">
                <a16:creationId xmlns:a16="http://schemas.microsoft.com/office/drawing/2014/main" id="{FFA51C34-05D9-2EBC-412E-938D2E392F88}"/>
              </a:ext>
            </a:extLst>
          </p:cNvPr>
          <p:cNvSpPr>
            <a:spLocks noGrp="1"/>
          </p:cNvSpPr>
          <p:nvPr>
            <p:ph type="body" idx="1"/>
          </p:nvPr>
        </p:nvSpPr>
        <p:spPr/>
        <p:txBody>
          <a:bodyPr/>
          <a:lstStyle/>
          <a:p>
            <a:r>
              <a:rPr lang="en-IN" dirty="0"/>
              <a:t>Nihar Shah</a:t>
            </a:r>
          </a:p>
          <a:p>
            <a:r>
              <a:rPr lang="en-IN" dirty="0"/>
              <a:t>Matrix Lab</a:t>
            </a:r>
          </a:p>
          <a:p>
            <a:r>
              <a:rPr lang="en-IN" dirty="0"/>
              <a:t>Guide: Prof. Phani Motamarri</a:t>
            </a:r>
            <a:endParaRPr lang="en-US" dirty="0"/>
          </a:p>
        </p:txBody>
      </p:sp>
    </p:spTree>
    <p:extLst>
      <p:ext uri="{BB962C8B-B14F-4D97-AF65-F5344CB8AC3E}">
        <p14:creationId xmlns:p14="http://schemas.microsoft.com/office/powerpoint/2010/main" val="28960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5632-4CB1-D6E3-6D17-2AE6A5BD6560}"/>
              </a:ext>
            </a:extLst>
          </p:cNvPr>
          <p:cNvSpPr>
            <a:spLocks noGrp="1"/>
          </p:cNvSpPr>
          <p:nvPr>
            <p:ph type="title"/>
          </p:nvPr>
        </p:nvSpPr>
        <p:spPr/>
        <p:txBody>
          <a:bodyPr/>
          <a:lstStyle/>
          <a:p>
            <a:r>
              <a:rPr lang="en-IN" dirty="0"/>
              <a:t>Photon’s Polarization State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842C7-CEF3-B294-D9C9-D26C64E65CAC}"/>
                  </a:ext>
                </a:extLst>
              </p:cNvPr>
              <p:cNvSpPr>
                <a:spLocks noGrp="1"/>
              </p:cNvSpPr>
              <p:nvPr>
                <p:ph idx="1"/>
              </p:nvPr>
            </p:nvSpPr>
            <p:spPr/>
            <p:txBody>
              <a:bodyPr/>
              <a:lstStyle/>
              <a:p>
                <a:r>
                  <a:rPr lang="en-IN" dirty="0"/>
                  <a:t>A vector, pointing in the appropriate direction -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r>
                      <a:rPr lang="en-IN" b="0" i="0" smtClean="0">
                        <a:latin typeface="Cambria Math" panose="02040503050406030204" pitchFamily="18" charset="0"/>
                      </a:rPr>
                      <m:t>=</m:t>
                    </m:r>
                    <m:r>
                      <m:rPr>
                        <m:sty m:val="p"/>
                      </m:rPr>
                      <a:rPr lang="en-IN" b="0" i="0" smtClean="0">
                        <a:latin typeface="Cambria Math" panose="02040503050406030204" pitchFamily="18" charset="0"/>
                      </a:rPr>
                      <m:t>a</m:t>
                    </m:r>
                    <m:r>
                      <a:rPr lang="en-IN" i="1">
                        <a:latin typeface="Cambria Math" panose="02040503050406030204" pitchFamily="18" charset="0"/>
                      </a:rPr>
                      <m:t>∣→⟩</m:t>
                    </m:r>
                    <m:r>
                      <a:rPr lang="en-IN" b="0" i="1" smtClean="0">
                        <a:latin typeface="Cambria Math" panose="02040503050406030204" pitchFamily="18" charset="0"/>
                      </a:rPr>
                      <m:t>+</m:t>
                    </m:r>
                    <m:r>
                      <a:rPr lang="en-IN" b="0" i="1" smtClean="0">
                        <a:latin typeface="Cambria Math" panose="02040503050406030204" pitchFamily="18" charset="0"/>
                      </a:rPr>
                      <m:t>𝑏</m:t>
                    </m:r>
                    <m:r>
                      <a:rPr lang="en-IN" i="1">
                        <a:latin typeface="Cambria Math" panose="02040503050406030204" pitchFamily="18" charset="0"/>
                      </a:rPr>
                      <m:t>∣↑⟩</m:t>
                    </m:r>
                  </m:oMath>
                </a14:m>
                <a:r>
                  <a:rPr lang="en-US" dirty="0"/>
                  <a:t>. Polarization in arbitrary direction.</a:t>
                </a:r>
              </a:p>
            </p:txBody>
          </p:sp>
        </mc:Choice>
        <mc:Fallback xmlns="">
          <p:sp>
            <p:nvSpPr>
              <p:cNvPr id="3" name="Content Placeholder 2">
                <a:extLst>
                  <a:ext uri="{FF2B5EF4-FFF2-40B4-BE49-F238E27FC236}">
                    <a16:creationId xmlns:a16="http://schemas.microsoft.com/office/drawing/2014/main" id="{6A8842C7-CEF3-B294-D9C9-D26C64E65CAC}"/>
                  </a:ext>
                </a:extLst>
              </p:cNvPr>
              <p:cNvSpPr>
                <a:spLocks noGrp="1" noRot="1" noChangeAspect="1" noMove="1" noResize="1" noEditPoints="1" noAdjustHandles="1" noChangeArrowheads="1" noChangeShapeType="1" noTextEdit="1"/>
              </p:cNvSpPr>
              <p:nvPr>
                <p:ph idx="1"/>
              </p:nvPr>
            </p:nvSpPr>
            <p:spPr>
              <a:blipFill>
                <a:blip r:embed="rId2"/>
                <a:stretch>
                  <a:fillRect l="-1314" t="-21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C65CE33-7A35-E890-D06B-89FC05B47FBD}"/>
              </a:ext>
            </a:extLst>
          </p:cNvPr>
          <p:cNvSpPr>
            <a:spLocks noGrp="1"/>
          </p:cNvSpPr>
          <p:nvPr>
            <p:ph type="dt" sz="half" idx="10"/>
          </p:nvPr>
        </p:nvSpPr>
        <p:spPr/>
        <p:txBody>
          <a:bodyPr/>
          <a:lstStyle/>
          <a:p>
            <a:fld id="{9A374FA6-C65A-4F94-9F33-CC4E5DB85246}" type="datetime1">
              <a:rPr lang="en-US" smtClean="0"/>
              <a:t>3/8/2024</a:t>
            </a:fld>
            <a:endParaRPr lang="en-US"/>
          </a:p>
        </p:txBody>
      </p:sp>
      <p:sp>
        <p:nvSpPr>
          <p:cNvPr id="5" name="Slide Number Placeholder 4">
            <a:extLst>
              <a:ext uri="{FF2B5EF4-FFF2-40B4-BE49-F238E27FC236}">
                <a16:creationId xmlns:a16="http://schemas.microsoft.com/office/drawing/2014/main" id="{C4CBA058-F368-625A-FF97-17D207C2B4C7}"/>
              </a:ext>
            </a:extLst>
          </p:cNvPr>
          <p:cNvSpPr>
            <a:spLocks noGrp="1"/>
          </p:cNvSpPr>
          <p:nvPr>
            <p:ph type="sldNum" sz="quarter" idx="12"/>
          </p:nvPr>
        </p:nvSpPr>
        <p:spPr/>
        <p:txBody>
          <a:bodyPr/>
          <a:lstStyle/>
          <a:p>
            <a:fld id="{9EFCAA85-8796-4B17-9CA3-4CB18724EF60}" type="slidenum">
              <a:rPr lang="en-US" smtClean="0"/>
              <a:t>9</a:t>
            </a:fld>
            <a:endParaRPr lang="en-US"/>
          </a:p>
        </p:txBody>
      </p:sp>
      <p:grpSp>
        <p:nvGrpSpPr>
          <p:cNvPr id="23" name="Group 22">
            <a:extLst>
              <a:ext uri="{FF2B5EF4-FFF2-40B4-BE49-F238E27FC236}">
                <a16:creationId xmlns:a16="http://schemas.microsoft.com/office/drawing/2014/main" id="{60322645-79A0-A09D-3616-A6F8EBBA8BB0}"/>
              </a:ext>
            </a:extLst>
          </p:cNvPr>
          <p:cNvGrpSpPr/>
          <p:nvPr/>
        </p:nvGrpSpPr>
        <p:grpSpPr>
          <a:xfrm>
            <a:off x="816629" y="3429000"/>
            <a:ext cx="3310365" cy="2208316"/>
            <a:chOff x="745067" y="2983408"/>
            <a:chExt cx="3310365" cy="2208316"/>
          </a:xfrm>
        </p:grpSpPr>
        <p:cxnSp>
          <p:nvCxnSpPr>
            <p:cNvPr id="7" name="Straight Arrow Connector 6">
              <a:extLst>
                <a:ext uri="{FF2B5EF4-FFF2-40B4-BE49-F238E27FC236}">
                  <a16:creationId xmlns:a16="http://schemas.microsoft.com/office/drawing/2014/main" id="{9E81F3DD-6B6C-E75B-828E-68095E2E2187}"/>
                </a:ext>
              </a:extLst>
            </p:cNvPr>
            <p:cNvCxnSpPr/>
            <p:nvPr/>
          </p:nvCxnSpPr>
          <p:spPr>
            <a:xfrm>
              <a:off x="1773141" y="4214192"/>
              <a:ext cx="97801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D3071A-F75F-3D3C-35B4-1CF09AE780C9}"/>
                </a:ext>
              </a:extLst>
            </p:cNvPr>
            <p:cNvCxnSpPr>
              <a:cxnSpLocks/>
            </p:cNvCxnSpPr>
            <p:nvPr/>
          </p:nvCxnSpPr>
          <p:spPr>
            <a:xfrm flipV="1">
              <a:off x="1773141" y="3179197"/>
              <a:ext cx="1325" cy="103499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9CF8FF4-DE7A-FB7E-297E-F513B3AC74A9}"/>
                </a:ext>
              </a:extLst>
            </p:cNvPr>
            <p:cNvCxnSpPr>
              <a:cxnSpLocks/>
            </p:cNvCxnSpPr>
            <p:nvPr/>
          </p:nvCxnSpPr>
          <p:spPr>
            <a:xfrm flipH="1">
              <a:off x="1144058" y="4214192"/>
              <a:ext cx="629083" cy="61030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F0787E-11ED-9510-4BA1-C7591FDB4C61}"/>
                    </a:ext>
                  </a:extLst>
                </p:cNvPr>
                <p:cNvSpPr txBox="1"/>
                <p:nvPr/>
              </p:nvSpPr>
              <p:spPr>
                <a:xfrm>
                  <a:off x="1522675" y="2983408"/>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m:t>
                        </m:r>
                        <m:r>
                          <a:rPr lang="en-IN"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42F0787E-11ED-9510-4BA1-C7591FDB4C61}"/>
                    </a:ext>
                  </a:extLst>
                </p:cNvPr>
                <p:cNvSpPr txBox="1">
                  <a:spLocks noRot="1" noChangeAspect="1" noMove="1" noResize="1" noEditPoints="1" noAdjustHandles="1" noChangeArrowheads="1" noChangeShapeType="1" noTextEdit="1"/>
                </p:cNvSpPr>
                <p:nvPr/>
              </p:nvSpPr>
              <p:spPr>
                <a:xfrm>
                  <a:off x="1522675" y="2983408"/>
                  <a:ext cx="914400"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FD8DE6-4031-68FA-2999-CB0D8370616B}"/>
                    </a:ext>
                  </a:extLst>
                </p:cNvPr>
                <p:cNvSpPr txBox="1"/>
                <p:nvPr/>
              </p:nvSpPr>
              <p:spPr>
                <a:xfrm>
                  <a:off x="745067" y="4822392"/>
                  <a:ext cx="91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m:t>
                        </m:r>
                        <m:r>
                          <a:rPr lang="en-IN" i="1">
                            <a:latin typeface="Cambria Math" panose="02040503050406030204" pitchFamily="18" charset="0"/>
                          </a:rPr>
                          <m:t>→</m:t>
                        </m:r>
                        <m:r>
                          <a:rPr lang="en-IN"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58FD8DE6-4031-68FA-2999-CB0D8370616B}"/>
                    </a:ext>
                  </a:extLst>
                </p:cNvPr>
                <p:cNvSpPr txBox="1">
                  <a:spLocks noRot="1" noChangeAspect="1" noMove="1" noResize="1" noEditPoints="1" noAdjustHandles="1" noChangeArrowheads="1" noChangeShapeType="1" noTextEdit="1"/>
                </p:cNvSpPr>
                <p:nvPr/>
              </p:nvSpPr>
              <p:spPr>
                <a:xfrm>
                  <a:off x="745067" y="4822392"/>
                  <a:ext cx="914400" cy="369332"/>
                </a:xfrm>
                <a:prstGeom prst="rect">
                  <a:avLst/>
                </a:prstGeom>
                <a:blipFill>
                  <a:blip r:embed="rId4"/>
                  <a:stretch>
                    <a:fillRect b="-1311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4F7E3F5-D52F-2D80-1AA7-6C939A686DDD}"/>
                </a:ext>
              </a:extLst>
            </p:cNvPr>
            <p:cNvSpPr txBox="1"/>
            <p:nvPr/>
          </p:nvSpPr>
          <p:spPr>
            <a:xfrm>
              <a:off x="2705037" y="3752527"/>
              <a:ext cx="1350395" cy="923330"/>
            </a:xfrm>
            <a:prstGeom prst="rect">
              <a:avLst/>
            </a:prstGeom>
            <a:noFill/>
          </p:spPr>
          <p:txBody>
            <a:bodyPr wrap="square" rtlCol="0">
              <a:spAutoFit/>
            </a:bodyPr>
            <a:lstStyle/>
            <a:p>
              <a:r>
                <a:rPr lang="en-IN" dirty="0"/>
                <a:t>Direction of propagation of light</a:t>
              </a:r>
              <a:endParaRPr lang="en-US" dirty="0"/>
            </a:p>
          </p:txBody>
        </p:sp>
        <p:cxnSp>
          <p:nvCxnSpPr>
            <p:cNvPr id="19" name="Straight Arrow Connector 18">
              <a:extLst>
                <a:ext uri="{FF2B5EF4-FFF2-40B4-BE49-F238E27FC236}">
                  <a16:creationId xmlns:a16="http://schemas.microsoft.com/office/drawing/2014/main" id="{B1C36433-B6AD-9E40-A3A0-F2C9462AC236}"/>
                </a:ext>
              </a:extLst>
            </p:cNvPr>
            <p:cNvCxnSpPr>
              <a:cxnSpLocks/>
            </p:cNvCxnSpPr>
            <p:nvPr/>
          </p:nvCxnSpPr>
          <p:spPr>
            <a:xfrm flipH="1" flipV="1">
              <a:off x="1198857" y="3821075"/>
              <a:ext cx="559242" cy="39311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58C6963-AC4E-EB8B-97A8-4F32F6DC92D7}"/>
                  </a:ext>
                </a:extLst>
              </p:cNvPr>
              <p:cNvSpPr txBox="1"/>
              <p:nvPr/>
            </p:nvSpPr>
            <p:spPr>
              <a:xfrm>
                <a:off x="4200939" y="2971270"/>
                <a:ext cx="4314410" cy="3567643"/>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Thus, the superposition(linear Combination)</a:t>
                </a:r>
              </a:p>
              <a:p>
                <a:r>
                  <a:rPr lang="en-IN" sz="2800" dirty="0">
                    <a:latin typeface="Times New Roman" panose="02020603050405020304" pitchFamily="18" charset="0"/>
                    <a:cs typeface="Times New Roman" panose="02020603050405020304" pitchFamily="18" charset="0"/>
                  </a:rPr>
                  <a:t> of </a:t>
                </a:r>
                <a14:m>
                  <m:oMath xmlns:m="http://schemas.openxmlformats.org/officeDocument/2006/math">
                    <m:r>
                      <a:rPr lang="en-IN" sz="2800" i="1" smtClean="0">
                        <a:latin typeface="Cambria Math" panose="02040503050406030204" pitchFamily="18" charset="0"/>
                      </a:rPr>
                      <m:t>∣</m:t>
                    </m:r>
                    <m:r>
                      <a:rPr lang="en-IN" sz="2800" b="0" i="1" smtClean="0">
                        <a:latin typeface="Cambria Math" panose="02040503050406030204" pitchFamily="18" charset="0"/>
                      </a:rPr>
                      <m:t>↑⟩</m:t>
                    </m:r>
                  </m:oMath>
                </a14:m>
                <a:r>
                  <a:rPr lang="en-IN" sz="2800" dirty="0">
                    <a:latin typeface="Times New Roman" panose="02020603050405020304" pitchFamily="18" charset="0"/>
                    <a:cs typeface="Times New Roman" panose="02020603050405020304" pitchFamily="18" charset="0"/>
                  </a:rPr>
                  <a:t> and </a:t>
                </a:r>
                <a14:m>
                  <m:oMath xmlns:m="http://schemas.openxmlformats.org/officeDocument/2006/math">
                    <m:r>
                      <a:rPr lang="en-IN" sz="2800" i="1">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For example, here a and b could take,</a:t>
                </a:r>
              </a:p>
              <a:p>
                <a:pPr/>
                <a14:m>
                  <m:oMathPara xmlns:m="http://schemas.openxmlformats.org/officeDocument/2006/math">
                    <m:oMathParaPr>
                      <m:jc m:val="centerGroup"/>
                    </m:oMathParaPr>
                    <m:oMath xmlns:m="http://schemas.openxmlformats.org/officeDocument/2006/math">
                      <m:d>
                        <m:dPr>
                          <m:begChr m:val="|"/>
                          <m:endChr m:val="⟩"/>
                          <m:ctrlPr>
                            <a:rPr lang="en-IN" sz="2800" i="1">
                              <a:latin typeface="Cambria Math" panose="02040503050406030204" pitchFamily="18" charset="0"/>
                            </a:rPr>
                          </m:ctrlPr>
                        </m:dPr>
                        <m:e>
                          <m:r>
                            <a:rPr lang="en-IN" sz="2800" i="1" smtClean="0">
                              <a:latin typeface="Cambria Math" panose="02040503050406030204" pitchFamily="18" charset="0"/>
                            </a:rPr>
                            <m:t>↗</m:t>
                          </m:r>
                        </m:e>
                      </m:d>
                      <m:r>
                        <a:rPr lang="en-IN" sz="2800" b="0" i="1" smtClean="0">
                          <a:latin typeface="Cambria Math" panose="02040503050406030204" pitchFamily="18" charset="0"/>
                        </a:rPr>
                        <m:t>=</m:t>
                      </m:r>
                      <m:f>
                        <m:fPr>
                          <m:ctrlPr>
                            <a:rPr lang="en-IN" sz="280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i="1" smtClean="0">
                                  <a:latin typeface="Cambria Math" panose="02040503050406030204" pitchFamily="18" charset="0"/>
                                </a:rPr>
                              </m:ctrlPr>
                            </m:radPr>
                            <m:deg/>
                            <m:e>
                              <m:r>
                                <a:rPr lang="en-IN" sz="2800" b="0" i="1" smtClean="0">
                                  <a:latin typeface="Cambria Math" panose="02040503050406030204" pitchFamily="18" charset="0"/>
                                </a:rPr>
                                <m:t>2</m:t>
                              </m:r>
                            </m:e>
                          </m:rad>
                        </m:den>
                      </m:f>
                      <m:r>
                        <a:rPr lang="en-IN" sz="2800" i="1" smtClean="0">
                          <a:latin typeface="Cambria Math" panose="02040503050406030204" pitchFamily="18" charset="0"/>
                        </a:rPr>
                        <m:t>∣</m:t>
                      </m:r>
                      <m:r>
                        <a:rPr lang="en-IN" sz="2800" i="1">
                          <a:latin typeface="Cambria Math" panose="02040503050406030204" pitchFamily="18" charset="0"/>
                        </a:rPr>
                        <m:t>→</m:t>
                      </m:r>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2</m:t>
                              </m:r>
                            </m:e>
                          </m:rad>
                        </m:den>
                      </m:f>
                      <m:r>
                        <a:rPr lang="en-IN" sz="2800" i="1">
                          <a:latin typeface="Cambria Math" panose="02040503050406030204" pitchFamily="18" charset="0"/>
                        </a:rPr>
                        <m:t>∣↑⟩</m:t>
                      </m:r>
                    </m:oMath>
                  </m:oMathPara>
                </a14:m>
                <a:endParaRPr lang="en-US" sz="2800" dirty="0"/>
              </a:p>
            </p:txBody>
          </p:sp>
        </mc:Choice>
        <mc:Fallback xmlns="">
          <p:sp>
            <p:nvSpPr>
              <p:cNvPr id="24" name="TextBox 23">
                <a:extLst>
                  <a:ext uri="{FF2B5EF4-FFF2-40B4-BE49-F238E27FC236}">
                    <a16:creationId xmlns:a16="http://schemas.microsoft.com/office/drawing/2014/main" id="{058C6963-AC4E-EB8B-97A8-4F32F6DC92D7}"/>
                  </a:ext>
                </a:extLst>
              </p:cNvPr>
              <p:cNvSpPr txBox="1">
                <a:spLocks noRot="1" noChangeAspect="1" noMove="1" noResize="1" noEditPoints="1" noAdjustHandles="1" noChangeArrowheads="1" noChangeShapeType="1" noTextEdit="1"/>
              </p:cNvSpPr>
              <p:nvPr/>
            </p:nvSpPr>
            <p:spPr>
              <a:xfrm>
                <a:off x="4200939" y="2971270"/>
                <a:ext cx="4314410" cy="3567643"/>
              </a:xfrm>
              <a:prstGeom prst="rect">
                <a:avLst/>
              </a:prstGeom>
              <a:blipFill>
                <a:blip r:embed="rId5"/>
                <a:stretch>
                  <a:fillRect l="-2825" t="-1706"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541A1C-4D72-3151-BB3C-492D5614B712}"/>
                  </a:ext>
                </a:extLst>
              </p:cNvPr>
              <p:cNvSpPr txBox="1"/>
              <p:nvPr/>
            </p:nvSpPr>
            <p:spPr>
              <a:xfrm>
                <a:off x="835137" y="4059834"/>
                <a:ext cx="4015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𝑣</m:t>
                          </m:r>
                        </m:e>
                      </m:d>
                    </m:oMath>
                  </m:oMathPara>
                </a14:m>
                <a:endParaRPr lang="en-US" dirty="0"/>
              </a:p>
            </p:txBody>
          </p:sp>
        </mc:Choice>
        <mc:Fallback xmlns="">
          <p:sp>
            <p:nvSpPr>
              <p:cNvPr id="26" name="TextBox 25">
                <a:extLst>
                  <a:ext uri="{FF2B5EF4-FFF2-40B4-BE49-F238E27FC236}">
                    <a16:creationId xmlns:a16="http://schemas.microsoft.com/office/drawing/2014/main" id="{34541A1C-4D72-3151-BB3C-492D5614B712}"/>
                  </a:ext>
                </a:extLst>
              </p:cNvPr>
              <p:cNvSpPr txBox="1">
                <a:spLocks noRot="1" noChangeAspect="1" noMove="1" noResize="1" noEditPoints="1" noAdjustHandles="1" noChangeArrowheads="1" noChangeShapeType="1" noTextEdit="1"/>
              </p:cNvSpPr>
              <p:nvPr/>
            </p:nvSpPr>
            <p:spPr>
              <a:xfrm>
                <a:off x="835137" y="4059834"/>
                <a:ext cx="40154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9127752"/>
      </p:ext>
    </p:extLst>
  </p:cSld>
  <p:clrMapOvr>
    <a:masterClrMapping/>
  </p:clrMapOvr>
</p:sld>
</file>

<file path=ppt/theme/theme1.xml><?xml version="1.0" encoding="utf-8"?>
<a:theme xmlns:a="http://schemas.openxmlformats.org/drawingml/2006/main" name="IISc-SERC-v2">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DS">
      <a:majorFont>
        <a:latin typeface="Arv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Sc-CDS-v2.potx" id="{59A8C1D1-1A3E-41D4-A4E0-35B357317F1F}" vid="{EC92949F-16A2-4175-BD07-89C1A40845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IISc-CDS-v2</Template>
  <TotalTime>1907</TotalTime>
  <Words>7185</Words>
  <Application>Microsoft Office PowerPoint</Application>
  <PresentationFormat>On-screen Show (4:3)</PresentationFormat>
  <Paragraphs>667</Paragraphs>
  <Slides>85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Times New Roman</vt:lpstr>
      <vt:lpstr>Cousine</vt:lpstr>
      <vt:lpstr>Wingdings</vt:lpstr>
      <vt:lpstr>Calibri</vt:lpstr>
      <vt:lpstr>Cambria Math</vt:lpstr>
      <vt:lpstr>Economica</vt:lpstr>
      <vt:lpstr>Courier New</vt:lpstr>
      <vt:lpstr>Arial</vt:lpstr>
      <vt:lpstr>Arvo</vt:lpstr>
      <vt:lpstr>IISc-SERC-v2</vt:lpstr>
      <vt:lpstr>Quantum Computing</vt:lpstr>
      <vt:lpstr>Classical Bit vs Quantum Bit</vt:lpstr>
      <vt:lpstr>PowerPoint Presentation</vt:lpstr>
      <vt:lpstr>PowerPoint Presentation</vt:lpstr>
      <vt:lpstr>Polarization of a Photon – first implementation by IBM</vt:lpstr>
      <vt:lpstr>PowerPoint Presentation</vt:lpstr>
      <vt:lpstr>PowerPoint Presentation</vt:lpstr>
      <vt:lpstr>A Quantum Explanation</vt:lpstr>
      <vt:lpstr>Photon’s Polarization State</vt:lpstr>
      <vt:lpstr>Interaction of Polaroid and a Photon</vt:lpstr>
      <vt:lpstr>PowerPoint Presentation</vt:lpstr>
      <vt:lpstr>PowerPoint Presentation</vt:lpstr>
      <vt:lpstr>Summary</vt:lpstr>
      <vt:lpstr>PowerPoint Presentation</vt:lpstr>
      <vt:lpstr>Decoherence</vt:lpstr>
      <vt:lpstr>Mathematical Foundation</vt:lpstr>
      <vt:lpstr>Linear Independence</vt:lpstr>
      <vt:lpstr>Examples of a Vector Space</vt:lpstr>
      <vt:lpstr>Dual Spaces and Inner Product</vt:lpstr>
      <vt:lpstr>Properties of Inner Product</vt:lpstr>
      <vt:lpstr>Euclidian Norm of Vector</vt:lpstr>
      <vt:lpstr>Orthonormal Basis</vt:lpstr>
      <vt:lpstr>PowerPoint Presentation</vt:lpstr>
      <vt:lpstr>Examples</vt:lpstr>
      <vt:lpstr>Hermitian Matrix and Unitary Matrix</vt:lpstr>
      <vt:lpstr>Proofs</vt:lpstr>
      <vt:lpstr>Outer Product - ketbra</vt:lpstr>
      <vt:lpstr>Examples</vt:lpstr>
      <vt:lpstr>Literature Review</vt:lpstr>
      <vt:lpstr>Solution of time-independent Schrodinger Equation by ITP</vt:lpstr>
      <vt:lpstr>Introduction</vt:lpstr>
      <vt:lpstr>PowerPoint Presentation</vt:lpstr>
      <vt:lpstr>Postulates of Quantum Mechanics</vt:lpstr>
      <vt:lpstr>PowerPoint Presentation</vt:lpstr>
      <vt:lpstr>PowerPoint Presentation</vt:lpstr>
      <vt:lpstr>Postulate 1: State Vector</vt:lpstr>
      <vt:lpstr>PowerPoint Presentation</vt:lpstr>
      <vt:lpstr>PowerPoint Presentation</vt:lpstr>
      <vt:lpstr>Conclusions from Postulate 1</vt:lpstr>
      <vt:lpstr>PowerPoint Presentation</vt:lpstr>
      <vt:lpstr>Bloch-Poincare Sphere</vt:lpstr>
      <vt:lpstr>PowerPoint Presentation</vt:lpstr>
      <vt:lpstr>PowerPoint Presentation</vt:lpstr>
      <vt:lpstr>Matrix in a different basis</vt:lpstr>
      <vt:lpstr>Example</vt:lpstr>
      <vt:lpstr>Postulate 2: Observables</vt:lpstr>
      <vt:lpstr>PowerPoint Presentation</vt:lpstr>
      <vt:lpstr>PowerPoint Presentation</vt:lpstr>
      <vt:lpstr>Stern-Gerlach Experiment</vt:lpstr>
      <vt:lpstr>PowerPoint Presentation</vt:lpstr>
      <vt:lpstr>PowerPoint Presentation</vt:lpstr>
      <vt:lpstr>Mathematical Explanation</vt:lpstr>
      <vt:lpstr>Physical model of Quantum Measurement</vt:lpstr>
      <vt:lpstr>Measurement in X Direction  </vt:lpstr>
      <vt:lpstr>Sequential Stern-Gerlach Experiment</vt:lpstr>
      <vt:lpstr>PowerPoint Presentation</vt:lpstr>
      <vt:lpstr>Superconducting Qubits</vt:lpstr>
      <vt:lpstr>Measurements</vt:lpstr>
      <vt:lpstr>Postulate 3: Time Evolution</vt:lpstr>
      <vt:lpstr>Eigen Value Problem</vt:lpstr>
      <vt:lpstr>Solution to Schrodinger Equation</vt:lpstr>
      <vt:lpstr>Quantum Gates (for single qubit) </vt:lpstr>
      <vt:lpstr>Pauli Operators – Identity Gate</vt:lpstr>
      <vt:lpstr>Pauli Operators – X Gate </vt:lpstr>
      <vt:lpstr>Pauli Operators – Y Gate </vt:lpstr>
      <vt:lpstr>Pauli Operators – Z Gate </vt:lpstr>
      <vt:lpstr>Hadamard Gate– H Gate </vt:lpstr>
      <vt:lpstr>Rotation Matrices P_θ^Z</vt:lpstr>
      <vt:lpstr>Rotation Matrices P_θ^X</vt:lpstr>
      <vt:lpstr>Rotation Matrices P_θ^Y</vt:lpstr>
      <vt:lpstr>Universal Quantum Gates</vt:lpstr>
      <vt:lpstr>Multiple-Qubit Systems</vt:lpstr>
      <vt:lpstr>Multiple Quantum Systems</vt:lpstr>
      <vt:lpstr>Tensor Product of Vector Spaces</vt:lpstr>
      <vt:lpstr>Examples</vt:lpstr>
      <vt:lpstr>Examples</vt:lpstr>
      <vt:lpstr>PowerPoint Presentation</vt:lpstr>
      <vt:lpstr>PowerPoint Presentation</vt:lpstr>
      <vt:lpstr>Properties of Tensor Product</vt:lpstr>
      <vt:lpstr>Measurements of Multiple Systems</vt:lpstr>
      <vt:lpstr>Abbreviations</vt:lpstr>
      <vt:lpstr>Abbreviations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dc:title>
  <dc:creator>Nihar Shah</dc:creator>
  <cp:lastModifiedBy>Nihar Shah</cp:lastModifiedBy>
  <cp:revision>30</cp:revision>
  <dcterms:created xsi:type="dcterms:W3CDTF">2023-12-30T08:27:59Z</dcterms:created>
  <dcterms:modified xsi:type="dcterms:W3CDTF">2024-03-08T05:10:06Z</dcterms:modified>
</cp:coreProperties>
</file>